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7"/>
  </p:handoutMasterIdLst>
  <p:sldIdLst>
    <p:sldId id="256" r:id="rId2"/>
    <p:sldId id="257" r:id="rId3"/>
    <p:sldId id="264" r:id="rId4"/>
    <p:sldId id="313" r:id="rId5"/>
    <p:sldId id="314" r:id="rId6"/>
    <p:sldId id="311" r:id="rId7"/>
    <p:sldId id="315" r:id="rId8"/>
    <p:sldId id="316" r:id="rId9"/>
    <p:sldId id="317" r:id="rId10"/>
    <p:sldId id="318" r:id="rId11"/>
    <p:sldId id="319" r:id="rId12"/>
    <p:sldId id="323" r:id="rId13"/>
    <p:sldId id="321" r:id="rId14"/>
    <p:sldId id="322" r:id="rId15"/>
    <p:sldId id="312"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9C6E5D6-271D-4941-9592-2EC5B9E7A559}">
          <p14:sldIdLst>
            <p14:sldId id="256"/>
            <p14:sldId id="257"/>
          </p14:sldIdLst>
        </p14:section>
        <p14:section name="Part1 问题定义" id="{CEEA6E2F-BCB8-43CA-9D9A-CB06143820A0}">
          <p14:sldIdLst>
            <p14:sldId id="264"/>
            <p14:sldId id="313"/>
            <p14:sldId id="314"/>
          </p14:sldIdLst>
        </p14:section>
        <p14:section name="Part2 方法原理" id="{CB7E4D83-8A30-4851-AB4F-8475D5CC08C0}">
          <p14:sldIdLst>
            <p14:sldId id="311"/>
            <p14:sldId id="315"/>
            <p14:sldId id="316"/>
            <p14:sldId id="317"/>
          </p14:sldIdLst>
        </p14:section>
        <p14:section name="Part3 研究结果" id="{A109FEEF-BEB0-47A2-8A67-9C3B7AEEF9B2}">
          <p14:sldIdLst>
            <p14:sldId id="318"/>
            <p14:sldId id="319"/>
            <p14:sldId id="323"/>
          </p14:sldIdLst>
        </p14:section>
        <p14:section name="Part4 创新特色" id="{A6FEDAF4-1274-4793-91D5-7642147C6864}">
          <p14:sldIdLst>
            <p14:sldId id="321"/>
          </p14:sldIdLst>
        </p14:section>
        <p14:section name="Part5 个人体会" id="{770BCC38-65A0-47EB-9865-861F6A7D1722}">
          <p14:sldIdLst>
            <p14:sldId id="322"/>
          </p14:sldIdLst>
        </p14:section>
        <p14:section name="End" id="{BA4FAADF-63F6-4810-A719-B14FDECEE35B}">
          <p14:sldIdLst>
            <p14:sldId id="31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BE8"/>
    <a:srgbClr val="F3F8B6"/>
    <a:srgbClr val="EBF381"/>
    <a:srgbClr val="D9F484"/>
    <a:srgbClr val="C8F67E"/>
    <a:srgbClr val="BDD7EE"/>
    <a:srgbClr val="AAD6E8"/>
    <a:srgbClr val="8EBAE2"/>
    <a:srgbClr val="73A9DB"/>
    <a:srgbClr val="0079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57" autoAdjust="0"/>
    <p:restoredTop sz="95321" autoAdjust="0"/>
  </p:normalViewPr>
  <p:slideViewPr>
    <p:cSldViewPr snapToGrid="0">
      <p:cViewPr>
        <p:scale>
          <a:sx n="75" d="100"/>
          <a:sy n="75" d="100"/>
        </p:scale>
        <p:origin x="946" y="367"/>
      </p:cViewPr>
      <p:guideLst/>
    </p:cSldViewPr>
  </p:slideViewPr>
  <p:notesTextViewPr>
    <p:cViewPr>
      <p:scale>
        <a:sx n="1" d="1"/>
        <a:sy n="1" d="1"/>
      </p:scale>
      <p:origin x="0" y="0"/>
    </p:cViewPr>
  </p:notesTextViewPr>
  <p:notesViewPr>
    <p:cSldViewPr snapToGrid="0">
      <p:cViewPr varScale="1">
        <p:scale>
          <a:sx n="68" d="100"/>
          <a:sy n="68" d="100"/>
        </p:scale>
        <p:origin x="2873" y="31"/>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7BBCBD1-F000-C5E5-27A9-A115BBBE1D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75C7C0C-42D3-BEEE-104F-741F0DBD2C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2598DB-5F17-4342-942C-A715DB09E68C}" type="datetimeFigureOut">
              <a:rPr lang="zh-CN" altLang="en-US" smtClean="0"/>
              <a:t>2024/10/12</a:t>
            </a:fld>
            <a:endParaRPr lang="zh-CN" altLang="en-US"/>
          </a:p>
        </p:txBody>
      </p:sp>
      <p:sp>
        <p:nvSpPr>
          <p:cNvPr id="4" name="页脚占位符 3">
            <a:extLst>
              <a:ext uri="{FF2B5EF4-FFF2-40B4-BE49-F238E27FC236}">
                <a16:creationId xmlns:a16="http://schemas.microsoft.com/office/drawing/2014/main" id="{E54B335E-6B7D-A558-211D-9B33FA2D09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540AD12F-BA1A-7577-C9F5-43DA73EB3B6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9FCA96C-B169-49DB-BACA-D8C8F7C1B36A}" type="slidenum">
              <a:rPr lang="zh-CN" altLang="en-US" smtClean="0"/>
              <a:t>‹#›</a:t>
            </a:fld>
            <a:endParaRPr lang="zh-CN" altLang="en-US"/>
          </a:p>
        </p:txBody>
      </p:sp>
    </p:spTree>
    <p:extLst>
      <p:ext uri="{BB962C8B-B14F-4D97-AF65-F5344CB8AC3E}">
        <p14:creationId xmlns:p14="http://schemas.microsoft.com/office/powerpoint/2010/main" val="160971718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417051-33F5-4777-B237-03DB8848F6D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233ECE5-B1E1-4D13-8874-48E0C421C1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6587A49-9EE2-4FC6-8ED0-0B3F038A0E1C}"/>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5" name="页脚占位符 4">
            <a:extLst>
              <a:ext uri="{FF2B5EF4-FFF2-40B4-BE49-F238E27FC236}">
                <a16:creationId xmlns:a16="http://schemas.microsoft.com/office/drawing/2014/main" id="{14B5F7C4-A873-4266-8DA2-0747BA3E61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37D2A6A-8B18-4603-9242-4B83FD75F0D4}"/>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pic>
        <p:nvPicPr>
          <p:cNvPr id="16" name="图形 15">
            <a:extLst>
              <a:ext uri="{FF2B5EF4-FFF2-40B4-BE49-F238E27FC236}">
                <a16:creationId xmlns:a16="http://schemas.microsoft.com/office/drawing/2014/main" id="{FF9D2434-C090-871F-9ECF-9A16A5C17D1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6658" y="23958"/>
            <a:ext cx="3383124" cy="974503"/>
          </a:xfrm>
          <a:prstGeom prst="rect">
            <a:avLst/>
          </a:prstGeom>
        </p:spPr>
      </p:pic>
    </p:spTree>
    <p:extLst>
      <p:ext uri="{BB962C8B-B14F-4D97-AF65-F5344CB8AC3E}">
        <p14:creationId xmlns:p14="http://schemas.microsoft.com/office/powerpoint/2010/main" val="228156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版本_3">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73E15E8-5D31-4153-8650-7DE434889B83}"/>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F3323F3-D8B2-470E-96AE-33D97ADDEA52}"/>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5" name="页脚占位符 4">
            <a:extLst>
              <a:ext uri="{FF2B5EF4-FFF2-40B4-BE49-F238E27FC236}">
                <a16:creationId xmlns:a16="http://schemas.microsoft.com/office/drawing/2014/main" id="{71F0A163-7D1D-40F1-95A7-0BA195CC79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7B4EF0-4DFE-48B4-81FF-B7097991F74D}"/>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
        <p:nvSpPr>
          <p:cNvPr id="11" name="矩形: 圆角 10">
            <a:extLst>
              <a:ext uri="{FF2B5EF4-FFF2-40B4-BE49-F238E27FC236}">
                <a16:creationId xmlns:a16="http://schemas.microsoft.com/office/drawing/2014/main" id="{15B83B43-B795-0962-470C-2C24DC4BA99A}"/>
              </a:ext>
            </a:extLst>
          </p:cNvPr>
          <p:cNvSpPr/>
          <p:nvPr userDrawn="1"/>
        </p:nvSpPr>
        <p:spPr>
          <a:xfrm>
            <a:off x="10499634"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矩形: 圆角 11">
            <a:extLst>
              <a:ext uri="{FF2B5EF4-FFF2-40B4-BE49-F238E27FC236}">
                <a16:creationId xmlns:a16="http://schemas.microsoft.com/office/drawing/2014/main" id="{522829D5-152B-4FAE-7825-967E33ED88BF}"/>
              </a:ext>
            </a:extLst>
          </p:cNvPr>
          <p:cNvSpPr/>
          <p:nvPr userDrawn="1"/>
        </p:nvSpPr>
        <p:spPr>
          <a:xfrm>
            <a:off x="8807268"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85EC8ACF-27C7-34E6-2164-B5D7C142AB3D}"/>
              </a:ext>
            </a:extLst>
          </p:cNvPr>
          <p:cNvSpPr/>
          <p:nvPr userDrawn="1"/>
        </p:nvSpPr>
        <p:spPr>
          <a:xfrm>
            <a:off x="7106919" y="11611"/>
            <a:ext cx="1692366" cy="599440"/>
          </a:xfrm>
          <a:prstGeom prst="roundRect">
            <a:avLst>
              <a:gd name="adj" fmla="val 28774"/>
            </a:avLst>
          </a:prstGeom>
          <a:solidFill>
            <a:srgbClr val="F3F8B6">
              <a:alpha val="70588"/>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4" name="矩形: 圆角 13">
            <a:extLst>
              <a:ext uri="{FF2B5EF4-FFF2-40B4-BE49-F238E27FC236}">
                <a16:creationId xmlns:a16="http://schemas.microsoft.com/office/drawing/2014/main" id="{79BC3550-5625-F6CF-3BBF-22CB73E06777}"/>
              </a:ext>
            </a:extLst>
          </p:cNvPr>
          <p:cNvSpPr/>
          <p:nvPr userDrawn="1"/>
        </p:nvSpPr>
        <p:spPr>
          <a:xfrm>
            <a:off x="5422536"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内容占位符 11">
            <a:extLst>
              <a:ext uri="{FF2B5EF4-FFF2-40B4-BE49-F238E27FC236}">
                <a16:creationId xmlns:a16="http://schemas.microsoft.com/office/drawing/2014/main" id="{14B9D6F7-931F-0E9E-6243-68C5BEB70E02}"/>
              </a:ext>
            </a:extLst>
          </p:cNvPr>
          <p:cNvSpPr>
            <a:spLocks noGrp="1"/>
          </p:cNvSpPr>
          <p:nvPr>
            <p:ph sz="quarter" idx="13"/>
          </p:nvPr>
        </p:nvSpPr>
        <p:spPr>
          <a:xfrm>
            <a:off x="5565962"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6" name="内容占位符 11">
            <a:extLst>
              <a:ext uri="{FF2B5EF4-FFF2-40B4-BE49-F238E27FC236}">
                <a16:creationId xmlns:a16="http://schemas.microsoft.com/office/drawing/2014/main" id="{E5DA395C-B94F-0324-9D7F-9B7222A92AE9}"/>
              </a:ext>
            </a:extLst>
          </p:cNvPr>
          <p:cNvSpPr>
            <a:spLocks noGrp="1"/>
          </p:cNvSpPr>
          <p:nvPr>
            <p:ph sz="quarter" idx="14"/>
          </p:nvPr>
        </p:nvSpPr>
        <p:spPr>
          <a:xfrm>
            <a:off x="7250345"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7" name="内容占位符 11">
            <a:extLst>
              <a:ext uri="{FF2B5EF4-FFF2-40B4-BE49-F238E27FC236}">
                <a16:creationId xmlns:a16="http://schemas.microsoft.com/office/drawing/2014/main" id="{DB3EFD0C-D3CD-6804-FA8E-BCB9F6E2B739}"/>
              </a:ext>
            </a:extLst>
          </p:cNvPr>
          <p:cNvSpPr>
            <a:spLocks noGrp="1"/>
          </p:cNvSpPr>
          <p:nvPr>
            <p:ph sz="quarter" idx="15"/>
          </p:nvPr>
        </p:nvSpPr>
        <p:spPr>
          <a:xfrm>
            <a:off x="8950694"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8" name="内容占位符 11">
            <a:extLst>
              <a:ext uri="{FF2B5EF4-FFF2-40B4-BE49-F238E27FC236}">
                <a16:creationId xmlns:a16="http://schemas.microsoft.com/office/drawing/2014/main" id="{75ED725A-D5C8-8301-EBB5-54DC273A1304}"/>
              </a:ext>
            </a:extLst>
          </p:cNvPr>
          <p:cNvSpPr>
            <a:spLocks noGrp="1"/>
          </p:cNvSpPr>
          <p:nvPr>
            <p:ph sz="quarter" idx="16"/>
          </p:nvPr>
        </p:nvSpPr>
        <p:spPr>
          <a:xfrm>
            <a:off x="10643060"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9" name="矩形: 圆角 18">
            <a:extLst>
              <a:ext uri="{FF2B5EF4-FFF2-40B4-BE49-F238E27FC236}">
                <a16:creationId xmlns:a16="http://schemas.microsoft.com/office/drawing/2014/main" id="{B9687F63-0120-3253-06BC-F70C6C815E5C}"/>
              </a:ext>
            </a:extLst>
          </p:cNvPr>
          <p:cNvSpPr/>
          <p:nvPr userDrawn="1"/>
        </p:nvSpPr>
        <p:spPr>
          <a:xfrm>
            <a:off x="3730170" y="19118"/>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11">
            <a:extLst>
              <a:ext uri="{FF2B5EF4-FFF2-40B4-BE49-F238E27FC236}">
                <a16:creationId xmlns:a16="http://schemas.microsoft.com/office/drawing/2014/main" id="{FDF98357-ED10-4D82-60AE-5EF3578EEED7}"/>
              </a:ext>
            </a:extLst>
          </p:cNvPr>
          <p:cNvSpPr>
            <a:spLocks noGrp="1"/>
          </p:cNvSpPr>
          <p:nvPr>
            <p:ph sz="quarter" idx="17"/>
          </p:nvPr>
        </p:nvSpPr>
        <p:spPr>
          <a:xfrm>
            <a:off x="3873596" y="125957"/>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grpSp>
        <p:nvGrpSpPr>
          <p:cNvPr id="7" name="组合 6">
            <a:extLst>
              <a:ext uri="{FF2B5EF4-FFF2-40B4-BE49-F238E27FC236}">
                <a16:creationId xmlns:a16="http://schemas.microsoft.com/office/drawing/2014/main" id="{61F55FB5-AC40-D29C-77B6-459C738188D5}"/>
              </a:ext>
            </a:extLst>
          </p:cNvPr>
          <p:cNvGrpSpPr/>
          <p:nvPr userDrawn="1"/>
        </p:nvGrpSpPr>
        <p:grpSpPr>
          <a:xfrm>
            <a:off x="1015178" y="0"/>
            <a:ext cx="2767714" cy="773196"/>
            <a:chOff x="523206" y="2977740"/>
            <a:chExt cx="5816523" cy="1624919"/>
          </a:xfrm>
        </p:grpSpPr>
        <p:sp>
          <p:nvSpPr>
            <p:cNvPr id="8" name="文本框 34">
              <a:extLst>
                <a:ext uri="{FF2B5EF4-FFF2-40B4-BE49-F238E27FC236}">
                  <a16:creationId xmlns:a16="http://schemas.microsoft.com/office/drawing/2014/main" id="{EFFC7559-2466-AE1F-2A03-F284653E2A60}"/>
                </a:ext>
              </a:extLst>
            </p:cNvPr>
            <p:cNvSpPr txBox="1"/>
            <p:nvPr/>
          </p:nvSpPr>
          <p:spPr>
            <a:xfrm>
              <a:off x="523206" y="3332452"/>
              <a:ext cx="5816523" cy="9702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defRPr/>
              </a:pPr>
              <a:endParaRPr lang="zh-CN" altLang="en-US" sz="2400" b="1" dirty="0">
                <a:latin typeface="微软雅黑" panose="020B0503020204020204" pitchFamily="34" charset="-122"/>
                <a:ea typeface="微软雅黑" panose="020B0503020204020204" pitchFamily="34" charset="-122"/>
                <a:cs typeface="+mn-ea"/>
                <a:sym typeface="+mn-lt"/>
              </a:endParaRPr>
            </a:p>
          </p:txBody>
        </p:sp>
        <p:grpSp>
          <p:nvGrpSpPr>
            <p:cNvPr id="9" name="组合 8">
              <a:extLst>
                <a:ext uri="{FF2B5EF4-FFF2-40B4-BE49-F238E27FC236}">
                  <a16:creationId xmlns:a16="http://schemas.microsoft.com/office/drawing/2014/main" id="{9CBDB78C-F2A3-5D1E-944E-628289D25E76}"/>
                </a:ext>
              </a:extLst>
            </p:cNvPr>
            <p:cNvGrpSpPr/>
            <p:nvPr/>
          </p:nvGrpSpPr>
          <p:grpSpPr>
            <a:xfrm>
              <a:off x="825752" y="2977740"/>
              <a:ext cx="5253829" cy="1624919"/>
              <a:chOff x="6255657" y="1723433"/>
              <a:chExt cx="4996203" cy="1624919"/>
            </a:xfrm>
          </p:grpSpPr>
          <p:grpSp>
            <p:nvGrpSpPr>
              <p:cNvPr id="10" name="组合 9">
                <a:extLst>
                  <a:ext uri="{FF2B5EF4-FFF2-40B4-BE49-F238E27FC236}">
                    <a16:creationId xmlns:a16="http://schemas.microsoft.com/office/drawing/2014/main" id="{44854BD5-2568-D882-1507-88F4AF48BD2C}"/>
                  </a:ext>
                </a:extLst>
              </p:cNvPr>
              <p:cNvGrpSpPr/>
              <p:nvPr/>
            </p:nvGrpSpPr>
            <p:grpSpPr>
              <a:xfrm>
                <a:off x="6255657" y="1723433"/>
                <a:ext cx="4996203" cy="167594"/>
                <a:chOff x="6255657" y="1723433"/>
                <a:chExt cx="4996203" cy="167594"/>
              </a:xfrm>
            </p:grpSpPr>
            <p:sp>
              <p:nvSpPr>
                <p:cNvPr id="24" name="圆: 空心 23">
                  <a:extLst>
                    <a:ext uri="{FF2B5EF4-FFF2-40B4-BE49-F238E27FC236}">
                      <a16:creationId xmlns:a16="http://schemas.microsoft.com/office/drawing/2014/main" id="{8CFB41B3-41E2-D676-8D2B-D349E023EACD}"/>
                    </a:ext>
                  </a:extLst>
                </p:cNvPr>
                <p:cNvSpPr/>
                <p:nvPr/>
              </p:nvSpPr>
              <p:spPr>
                <a:xfrm>
                  <a:off x="11084266" y="1723433"/>
                  <a:ext cx="167594" cy="167594"/>
                </a:xfrm>
                <a:prstGeom prst="donut">
                  <a:avLst>
                    <a:gd name="adj" fmla="val 8054"/>
                  </a:avLst>
                </a:prstGeom>
                <a:solidFill>
                  <a:srgbClr val="A97742"/>
                </a:solidFill>
                <a:ln>
                  <a:solidFill>
                    <a:srgbClr val="00979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900">
                    <a:latin typeface="思源黑体 CN Light" panose="020B0300000000000000" pitchFamily="34" charset="-122"/>
                    <a:ea typeface="思源黑体 CN Light" panose="020B0300000000000000" pitchFamily="34" charset="-122"/>
                    <a:cs typeface="+mn-ea"/>
                  </a:endParaRPr>
                </a:p>
              </p:txBody>
            </p:sp>
            <p:cxnSp>
              <p:nvCxnSpPr>
                <p:cNvPr id="25" name="直接连接符 24">
                  <a:extLst>
                    <a:ext uri="{FF2B5EF4-FFF2-40B4-BE49-F238E27FC236}">
                      <a16:creationId xmlns:a16="http://schemas.microsoft.com/office/drawing/2014/main" id="{C9855A64-466A-6E0C-8E42-3DBE511831AF}"/>
                    </a:ext>
                  </a:extLst>
                </p:cNvPr>
                <p:cNvCxnSpPr/>
                <p:nvPr/>
              </p:nvCxnSpPr>
              <p:spPr>
                <a:xfrm>
                  <a:off x="6255657" y="1807231"/>
                  <a:ext cx="47316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B0B67515-DF12-888A-7740-D9C01D30526A}"/>
                  </a:ext>
                </a:extLst>
              </p:cNvPr>
              <p:cNvGrpSpPr/>
              <p:nvPr/>
            </p:nvGrpSpPr>
            <p:grpSpPr>
              <a:xfrm flipH="1">
                <a:off x="6255657" y="3180758"/>
                <a:ext cx="4996203" cy="167594"/>
                <a:chOff x="6255657" y="1723433"/>
                <a:chExt cx="4996203" cy="167594"/>
              </a:xfrm>
            </p:grpSpPr>
            <p:sp>
              <p:nvSpPr>
                <p:cNvPr id="22" name="圆: 空心 21">
                  <a:extLst>
                    <a:ext uri="{FF2B5EF4-FFF2-40B4-BE49-F238E27FC236}">
                      <a16:creationId xmlns:a16="http://schemas.microsoft.com/office/drawing/2014/main" id="{A2FD7BBB-672C-07F6-6AF7-8551249C0B87}"/>
                    </a:ext>
                  </a:extLst>
                </p:cNvPr>
                <p:cNvSpPr/>
                <p:nvPr/>
              </p:nvSpPr>
              <p:spPr>
                <a:xfrm>
                  <a:off x="11084266" y="1723433"/>
                  <a:ext cx="167594" cy="167594"/>
                </a:xfrm>
                <a:prstGeom prst="donut">
                  <a:avLst>
                    <a:gd name="adj" fmla="val 8054"/>
                  </a:avLst>
                </a:prstGeom>
                <a:solidFill>
                  <a:srgbClr val="A97742"/>
                </a:solidFill>
                <a:ln>
                  <a:solidFill>
                    <a:srgbClr val="00979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900">
                    <a:latin typeface="思源黑体 CN Light" panose="020B0300000000000000" pitchFamily="34" charset="-122"/>
                    <a:ea typeface="思源黑体 CN Light" panose="020B0300000000000000" pitchFamily="34" charset="-122"/>
                    <a:cs typeface="+mn-ea"/>
                  </a:endParaRPr>
                </a:p>
              </p:txBody>
            </p:sp>
            <p:cxnSp>
              <p:nvCxnSpPr>
                <p:cNvPr id="23" name="直接连接符 22">
                  <a:extLst>
                    <a:ext uri="{FF2B5EF4-FFF2-40B4-BE49-F238E27FC236}">
                      <a16:creationId xmlns:a16="http://schemas.microsoft.com/office/drawing/2014/main" id="{19A77A2E-57AE-A3B9-F99D-B240A0AEB3D7}"/>
                    </a:ext>
                  </a:extLst>
                </p:cNvPr>
                <p:cNvCxnSpPr/>
                <p:nvPr/>
              </p:nvCxnSpPr>
              <p:spPr>
                <a:xfrm>
                  <a:off x="6255657" y="1807231"/>
                  <a:ext cx="47316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6" name="文本占位符 28">
            <a:extLst>
              <a:ext uri="{FF2B5EF4-FFF2-40B4-BE49-F238E27FC236}">
                <a16:creationId xmlns:a16="http://schemas.microsoft.com/office/drawing/2014/main" id="{F2E402E5-35B9-E0EE-B7CA-3065E00C00B9}"/>
              </a:ext>
            </a:extLst>
          </p:cNvPr>
          <p:cNvSpPr>
            <a:spLocks noGrp="1"/>
          </p:cNvSpPr>
          <p:nvPr>
            <p:ph type="body" sz="quarter" idx="18"/>
          </p:nvPr>
        </p:nvSpPr>
        <p:spPr>
          <a:xfrm>
            <a:off x="1159141" y="124185"/>
            <a:ext cx="2449914" cy="550863"/>
          </a:xfrm>
        </p:spPr>
        <p:txBody>
          <a:bodyPr>
            <a:normAutofit/>
          </a:bodyPr>
          <a:lstStyle>
            <a:lvl1pPr marL="0" indent="0" algn="ctr">
              <a:buNone/>
              <a:defRPr lang="zh-CN" altLang="en-US" sz="2400" b="1" kern="1200" dirty="0">
                <a:solidFill>
                  <a:schemeClr val="tx1"/>
                </a:solidFill>
                <a:latin typeface="微软雅黑" panose="020B0503020204020204" pitchFamily="34" charset="-122"/>
                <a:ea typeface="微软雅黑" panose="020B0503020204020204" pitchFamily="34" charset="-122"/>
                <a:cs typeface="+mn-ea"/>
              </a:defRPr>
            </a:lvl1pPr>
          </a:lstStyle>
          <a:p>
            <a:pPr lvl="0"/>
            <a:endParaRPr lang="zh-CN" altLang="en-US" dirty="0"/>
          </a:p>
        </p:txBody>
      </p:sp>
      <p:pic>
        <p:nvPicPr>
          <p:cNvPr id="27" name="图形 26">
            <a:extLst>
              <a:ext uri="{FF2B5EF4-FFF2-40B4-BE49-F238E27FC236}">
                <a16:creationId xmlns:a16="http://schemas.microsoft.com/office/drawing/2014/main" id="{3EDC672B-7A06-3586-117F-C037C04CA07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1878"/>
            <a:ext cx="1108274" cy="1078678"/>
          </a:xfrm>
          <a:prstGeom prst="rect">
            <a:avLst/>
          </a:prstGeom>
        </p:spPr>
      </p:pic>
    </p:spTree>
    <p:extLst>
      <p:ext uri="{BB962C8B-B14F-4D97-AF65-F5344CB8AC3E}">
        <p14:creationId xmlns:p14="http://schemas.microsoft.com/office/powerpoint/2010/main" val="2087276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5版本_3">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73E15E8-5D31-4153-8650-7DE434889B83}"/>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F3323F3-D8B2-470E-96AE-33D97ADDEA52}"/>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5" name="页脚占位符 4">
            <a:extLst>
              <a:ext uri="{FF2B5EF4-FFF2-40B4-BE49-F238E27FC236}">
                <a16:creationId xmlns:a16="http://schemas.microsoft.com/office/drawing/2014/main" id="{71F0A163-7D1D-40F1-95A7-0BA195CC79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7B4EF0-4DFE-48B4-81FF-B7097991F74D}"/>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
        <p:nvSpPr>
          <p:cNvPr id="11" name="矩形: 圆角 10">
            <a:extLst>
              <a:ext uri="{FF2B5EF4-FFF2-40B4-BE49-F238E27FC236}">
                <a16:creationId xmlns:a16="http://schemas.microsoft.com/office/drawing/2014/main" id="{15B83B43-B795-0962-470C-2C24DC4BA99A}"/>
              </a:ext>
            </a:extLst>
          </p:cNvPr>
          <p:cNvSpPr/>
          <p:nvPr userDrawn="1"/>
        </p:nvSpPr>
        <p:spPr>
          <a:xfrm>
            <a:off x="10499634"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矩形: 圆角 11">
            <a:extLst>
              <a:ext uri="{FF2B5EF4-FFF2-40B4-BE49-F238E27FC236}">
                <a16:creationId xmlns:a16="http://schemas.microsoft.com/office/drawing/2014/main" id="{522829D5-152B-4FAE-7825-967E33ED88BF}"/>
              </a:ext>
            </a:extLst>
          </p:cNvPr>
          <p:cNvSpPr/>
          <p:nvPr userDrawn="1"/>
        </p:nvSpPr>
        <p:spPr>
          <a:xfrm>
            <a:off x="8807268"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85EC8ACF-27C7-34E6-2164-B5D7C142AB3D}"/>
              </a:ext>
            </a:extLst>
          </p:cNvPr>
          <p:cNvSpPr/>
          <p:nvPr userDrawn="1"/>
        </p:nvSpPr>
        <p:spPr>
          <a:xfrm>
            <a:off x="7106919" y="11611"/>
            <a:ext cx="1692366" cy="599440"/>
          </a:xfrm>
          <a:prstGeom prst="roundRect">
            <a:avLst>
              <a:gd name="adj" fmla="val 28774"/>
            </a:avLst>
          </a:prstGeom>
          <a:solidFill>
            <a:srgbClr val="F3F8B6">
              <a:alpha val="70588"/>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4" name="矩形: 圆角 13">
            <a:extLst>
              <a:ext uri="{FF2B5EF4-FFF2-40B4-BE49-F238E27FC236}">
                <a16:creationId xmlns:a16="http://schemas.microsoft.com/office/drawing/2014/main" id="{79BC3550-5625-F6CF-3BBF-22CB73E06777}"/>
              </a:ext>
            </a:extLst>
          </p:cNvPr>
          <p:cNvSpPr/>
          <p:nvPr userDrawn="1"/>
        </p:nvSpPr>
        <p:spPr>
          <a:xfrm>
            <a:off x="5422536"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内容占位符 11">
            <a:extLst>
              <a:ext uri="{FF2B5EF4-FFF2-40B4-BE49-F238E27FC236}">
                <a16:creationId xmlns:a16="http://schemas.microsoft.com/office/drawing/2014/main" id="{14B9D6F7-931F-0E9E-6243-68C5BEB70E02}"/>
              </a:ext>
            </a:extLst>
          </p:cNvPr>
          <p:cNvSpPr>
            <a:spLocks noGrp="1"/>
          </p:cNvSpPr>
          <p:nvPr>
            <p:ph sz="quarter" idx="13"/>
          </p:nvPr>
        </p:nvSpPr>
        <p:spPr>
          <a:xfrm>
            <a:off x="5565962"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6" name="内容占位符 11">
            <a:extLst>
              <a:ext uri="{FF2B5EF4-FFF2-40B4-BE49-F238E27FC236}">
                <a16:creationId xmlns:a16="http://schemas.microsoft.com/office/drawing/2014/main" id="{E5DA395C-B94F-0324-9D7F-9B7222A92AE9}"/>
              </a:ext>
            </a:extLst>
          </p:cNvPr>
          <p:cNvSpPr>
            <a:spLocks noGrp="1"/>
          </p:cNvSpPr>
          <p:nvPr>
            <p:ph sz="quarter" idx="14"/>
          </p:nvPr>
        </p:nvSpPr>
        <p:spPr>
          <a:xfrm>
            <a:off x="7250345"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7" name="内容占位符 11">
            <a:extLst>
              <a:ext uri="{FF2B5EF4-FFF2-40B4-BE49-F238E27FC236}">
                <a16:creationId xmlns:a16="http://schemas.microsoft.com/office/drawing/2014/main" id="{DB3EFD0C-D3CD-6804-FA8E-BCB9F6E2B739}"/>
              </a:ext>
            </a:extLst>
          </p:cNvPr>
          <p:cNvSpPr>
            <a:spLocks noGrp="1"/>
          </p:cNvSpPr>
          <p:nvPr>
            <p:ph sz="quarter" idx="15"/>
          </p:nvPr>
        </p:nvSpPr>
        <p:spPr>
          <a:xfrm>
            <a:off x="8950694"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8" name="内容占位符 11">
            <a:extLst>
              <a:ext uri="{FF2B5EF4-FFF2-40B4-BE49-F238E27FC236}">
                <a16:creationId xmlns:a16="http://schemas.microsoft.com/office/drawing/2014/main" id="{75ED725A-D5C8-8301-EBB5-54DC273A1304}"/>
              </a:ext>
            </a:extLst>
          </p:cNvPr>
          <p:cNvSpPr>
            <a:spLocks noGrp="1"/>
          </p:cNvSpPr>
          <p:nvPr>
            <p:ph sz="quarter" idx="16"/>
          </p:nvPr>
        </p:nvSpPr>
        <p:spPr>
          <a:xfrm>
            <a:off x="10643060"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9" name="矩形: 圆角 18">
            <a:extLst>
              <a:ext uri="{FF2B5EF4-FFF2-40B4-BE49-F238E27FC236}">
                <a16:creationId xmlns:a16="http://schemas.microsoft.com/office/drawing/2014/main" id="{B9687F63-0120-3253-06BC-F70C6C815E5C}"/>
              </a:ext>
            </a:extLst>
          </p:cNvPr>
          <p:cNvSpPr/>
          <p:nvPr userDrawn="1"/>
        </p:nvSpPr>
        <p:spPr>
          <a:xfrm>
            <a:off x="3730170" y="19118"/>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11">
            <a:extLst>
              <a:ext uri="{FF2B5EF4-FFF2-40B4-BE49-F238E27FC236}">
                <a16:creationId xmlns:a16="http://schemas.microsoft.com/office/drawing/2014/main" id="{FDF98357-ED10-4D82-60AE-5EF3578EEED7}"/>
              </a:ext>
            </a:extLst>
          </p:cNvPr>
          <p:cNvSpPr>
            <a:spLocks noGrp="1"/>
          </p:cNvSpPr>
          <p:nvPr>
            <p:ph sz="quarter" idx="17"/>
          </p:nvPr>
        </p:nvSpPr>
        <p:spPr>
          <a:xfrm>
            <a:off x="3873596" y="125957"/>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pic>
        <p:nvPicPr>
          <p:cNvPr id="2" name="图形 1">
            <a:extLst>
              <a:ext uri="{FF2B5EF4-FFF2-40B4-BE49-F238E27FC236}">
                <a16:creationId xmlns:a16="http://schemas.microsoft.com/office/drawing/2014/main" id="{4A8F825D-3229-BF39-0B31-A255AD8590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6658" y="23958"/>
            <a:ext cx="3383124" cy="974503"/>
          </a:xfrm>
          <a:prstGeom prst="rect">
            <a:avLst/>
          </a:prstGeom>
        </p:spPr>
      </p:pic>
    </p:spTree>
    <p:extLst>
      <p:ext uri="{BB962C8B-B14F-4D97-AF65-F5344CB8AC3E}">
        <p14:creationId xmlns:p14="http://schemas.microsoft.com/office/powerpoint/2010/main" val="1367616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版本_4">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73E15E8-5D31-4153-8650-7DE434889B83}"/>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F3323F3-D8B2-470E-96AE-33D97ADDEA52}"/>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5" name="页脚占位符 4">
            <a:extLst>
              <a:ext uri="{FF2B5EF4-FFF2-40B4-BE49-F238E27FC236}">
                <a16:creationId xmlns:a16="http://schemas.microsoft.com/office/drawing/2014/main" id="{71F0A163-7D1D-40F1-95A7-0BA195CC79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7B4EF0-4DFE-48B4-81FF-B7097991F74D}"/>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
        <p:nvSpPr>
          <p:cNvPr id="11" name="矩形: 圆角 10">
            <a:extLst>
              <a:ext uri="{FF2B5EF4-FFF2-40B4-BE49-F238E27FC236}">
                <a16:creationId xmlns:a16="http://schemas.microsoft.com/office/drawing/2014/main" id="{15B83B43-B795-0962-470C-2C24DC4BA99A}"/>
              </a:ext>
            </a:extLst>
          </p:cNvPr>
          <p:cNvSpPr/>
          <p:nvPr userDrawn="1"/>
        </p:nvSpPr>
        <p:spPr>
          <a:xfrm>
            <a:off x="10499634"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矩形: 圆角 11">
            <a:extLst>
              <a:ext uri="{FF2B5EF4-FFF2-40B4-BE49-F238E27FC236}">
                <a16:creationId xmlns:a16="http://schemas.microsoft.com/office/drawing/2014/main" id="{522829D5-152B-4FAE-7825-967E33ED88BF}"/>
              </a:ext>
            </a:extLst>
          </p:cNvPr>
          <p:cNvSpPr/>
          <p:nvPr userDrawn="1"/>
        </p:nvSpPr>
        <p:spPr>
          <a:xfrm>
            <a:off x="8807268" y="11611"/>
            <a:ext cx="1692366" cy="599440"/>
          </a:xfrm>
          <a:prstGeom prst="roundRect">
            <a:avLst>
              <a:gd name="adj" fmla="val 28774"/>
            </a:avLst>
          </a:prstGeom>
          <a:solidFill>
            <a:srgbClr val="F3F8B6">
              <a:alpha val="70588"/>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 name="矩形: 圆角 12">
            <a:extLst>
              <a:ext uri="{FF2B5EF4-FFF2-40B4-BE49-F238E27FC236}">
                <a16:creationId xmlns:a16="http://schemas.microsoft.com/office/drawing/2014/main" id="{85EC8ACF-27C7-34E6-2164-B5D7C142AB3D}"/>
              </a:ext>
            </a:extLst>
          </p:cNvPr>
          <p:cNvSpPr/>
          <p:nvPr userDrawn="1"/>
        </p:nvSpPr>
        <p:spPr>
          <a:xfrm>
            <a:off x="7106919"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79BC3550-5625-F6CF-3BBF-22CB73E06777}"/>
              </a:ext>
            </a:extLst>
          </p:cNvPr>
          <p:cNvSpPr/>
          <p:nvPr userDrawn="1"/>
        </p:nvSpPr>
        <p:spPr>
          <a:xfrm>
            <a:off x="5422536"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内容占位符 11">
            <a:extLst>
              <a:ext uri="{FF2B5EF4-FFF2-40B4-BE49-F238E27FC236}">
                <a16:creationId xmlns:a16="http://schemas.microsoft.com/office/drawing/2014/main" id="{14B9D6F7-931F-0E9E-6243-68C5BEB70E02}"/>
              </a:ext>
            </a:extLst>
          </p:cNvPr>
          <p:cNvSpPr>
            <a:spLocks noGrp="1"/>
          </p:cNvSpPr>
          <p:nvPr>
            <p:ph sz="quarter" idx="13"/>
          </p:nvPr>
        </p:nvSpPr>
        <p:spPr>
          <a:xfrm>
            <a:off x="5565962"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6" name="内容占位符 11">
            <a:extLst>
              <a:ext uri="{FF2B5EF4-FFF2-40B4-BE49-F238E27FC236}">
                <a16:creationId xmlns:a16="http://schemas.microsoft.com/office/drawing/2014/main" id="{E5DA395C-B94F-0324-9D7F-9B7222A92AE9}"/>
              </a:ext>
            </a:extLst>
          </p:cNvPr>
          <p:cNvSpPr>
            <a:spLocks noGrp="1"/>
          </p:cNvSpPr>
          <p:nvPr>
            <p:ph sz="quarter" idx="14"/>
          </p:nvPr>
        </p:nvSpPr>
        <p:spPr>
          <a:xfrm>
            <a:off x="7250345"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7" name="内容占位符 11">
            <a:extLst>
              <a:ext uri="{FF2B5EF4-FFF2-40B4-BE49-F238E27FC236}">
                <a16:creationId xmlns:a16="http://schemas.microsoft.com/office/drawing/2014/main" id="{DB3EFD0C-D3CD-6804-FA8E-BCB9F6E2B739}"/>
              </a:ext>
            </a:extLst>
          </p:cNvPr>
          <p:cNvSpPr>
            <a:spLocks noGrp="1"/>
          </p:cNvSpPr>
          <p:nvPr>
            <p:ph sz="quarter" idx="15"/>
          </p:nvPr>
        </p:nvSpPr>
        <p:spPr>
          <a:xfrm>
            <a:off x="8950694"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8" name="内容占位符 11">
            <a:extLst>
              <a:ext uri="{FF2B5EF4-FFF2-40B4-BE49-F238E27FC236}">
                <a16:creationId xmlns:a16="http://schemas.microsoft.com/office/drawing/2014/main" id="{75ED725A-D5C8-8301-EBB5-54DC273A1304}"/>
              </a:ext>
            </a:extLst>
          </p:cNvPr>
          <p:cNvSpPr>
            <a:spLocks noGrp="1"/>
          </p:cNvSpPr>
          <p:nvPr>
            <p:ph sz="quarter" idx="16"/>
          </p:nvPr>
        </p:nvSpPr>
        <p:spPr>
          <a:xfrm>
            <a:off x="10643060"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9" name="矩形: 圆角 18">
            <a:extLst>
              <a:ext uri="{FF2B5EF4-FFF2-40B4-BE49-F238E27FC236}">
                <a16:creationId xmlns:a16="http://schemas.microsoft.com/office/drawing/2014/main" id="{B9687F63-0120-3253-06BC-F70C6C815E5C}"/>
              </a:ext>
            </a:extLst>
          </p:cNvPr>
          <p:cNvSpPr/>
          <p:nvPr userDrawn="1"/>
        </p:nvSpPr>
        <p:spPr>
          <a:xfrm>
            <a:off x="3730170" y="19118"/>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11">
            <a:extLst>
              <a:ext uri="{FF2B5EF4-FFF2-40B4-BE49-F238E27FC236}">
                <a16:creationId xmlns:a16="http://schemas.microsoft.com/office/drawing/2014/main" id="{FDF98357-ED10-4D82-60AE-5EF3578EEED7}"/>
              </a:ext>
            </a:extLst>
          </p:cNvPr>
          <p:cNvSpPr>
            <a:spLocks noGrp="1"/>
          </p:cNvSpPr>
          <p:nvPr>
            <p:ph sz="quarter" idx="17"/>
          </p:nvPr>
        </p:nvSpPr>
        <p:spPr>
          <a:xfrm>
            <a:off x="3873596" y="125957"/>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grpSp>
        <p:nvGrpSpPr>
          <p:cNvPr id="7" name="组合 6">
            <a:extLst>
              <a:ext uri="{FF2B5EF4-FFF2-40B4-BE49-F238E27FC236}">
                <a16:creationId xmlns:a16="http://schemas.microsoft.com/office/drawing/2014/main" id="{33491B4C-8752-6D6C-82A6-58BBCFED92AB}"/>
              </a:ext>
            </a:extLst>
          </p:cNvPr>
          <p:cNvGrpSpPr/>
          <p:nvPr userDrawn="1"/>
        </p:nvGrpSpPr>
        <p:grpSpPr>
          <a:xfrm>
            <a:off x="1015178" y="0"/>
            <a:ext cx="2767714" cy="773196"/>
            <a:chOff x="523206" y="2977740"/>
            <a:chExt cx="5816523" cy="1624919"/>
          </a:xfrm>
        </p:grpSpPr>
        <p:sp>
          <p:nvSpPr>
            <p:cNvPr id="8" name="文本框 34">
              <a:extLst>
                <a:ext uri="{FF2B5EF4-FFF2-40B4-BE49-F238E27FC236}">
                  <a16:creationId xmlns:a16="http://schemas.microsoft.com/office/drawing/2014/main" id="{09B8430C-BB95-0EBD-7B12-D9598361C72B}"/>
                </a:ext>
              </a:extLst>
            </p:cNvPr>
            <p:cNvSpPr txBox="1"/>
            <p:nvPr/>
          </p:nvSpPr>
          <p:spPr>
            <a:xfrm>
              <a:off x="523206" y="3332452"/>
              <a:ext cx="5816523" cy="9702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defRPr/>
              </a:pPr>
              <a:endParaRPr lang="zh-CN" altLang="en-US" sz="2400" b="1" dirty="0">
                <a:latin typeface="微软雅黑" panose="020B0503020204020204" pitchFamily="34" charset="-122"/>
                <a:ea typeface="微软雅黑" panose="020B0503020204020204" pitchFamily="34" charset="-122"/>
                <a:cs typeface="+mn-ea"/>
                <a:sym typeface="+mn-lt"/>
              </a:endParaRPr>
            </a:p>
          </p:txBody>
        </p:sp>
        <p:grpSp>
          <p:nvGrpSpPr>
            <p:cNvPr id="9" name="组合 8">
              <a:extLst>
                <a:ext uri="{FF2B5EF4-FFF2-40B4-BE49-F238E27FC236}">
                  <a16:creationId xmlns:a16="http://schemas.microsoft.com/office/drawing/2014/main" id="{48763450-03EF-EE05-82C2-1B51F35CE723}"/>
                </a:ext>
              </a:extLst>
            </p:cNvPr>
            <p:cNvGrpSpPr/>
            <p:nvPr/>
          </p:nvGrpSpPr>
          <p:grpSpPr>
            <a:xfrm>
              <a:off x="825752" y="2977740"/>
              <a:ext cx="5253829" cy="1624919"/>
              <a:chOff x="6255657" y="1723433"/>
              <a:chExt cx="4996203" cy="1624919"/>
            </a:xfrm>
          </p:grpSpPr>
          <p:grpSp>
            <p:nvGrpSpPr>
              <p:cNvPr id="10" name="组合 9">
                <a:extLst>
                  <a:ext uri="{FF2B5EF4-FFF2-40B4-BE49-F238E27FC236}">
                    <a16:creationId xmlns:a16="http://schemas.microsoft.com/office/drawing/2014/main" id="{DEE5567B-0E12-FB59-E4CA-4FDA08E1A898}"/>
                  </a:ext>
                </a:extLst>
              </p:cNvPr>
              <p:cNvGrpSpPr/>
              <p:nvPr/>
            </p:nvGrpSpPr>
            <p:grpSpPr>
              <a:xfrm>
                <a:off x="6255657" y="1723433"/>
                <a:ext cx="4996203" cy="167594"/>
                <a:chOff x="6255657" y="1723433"/>
                <a:chExt cx="4996203" cy="167594"/>
              </a:xfrm>
            </p:grpSpPr>
            <p:sp>
              <p:nvSpPr>
                <p:cNvPr id="24" name="圆: 空心 23">
                  <a:extLst>
                    <a:ext uri="{FF2B5EF4-FFF2-40B4-BE49-F238E27FC236}">
                      <a16:creationId xmlns:a16="http://schemas.microsoft.com/office/drawing/2014/main" id="{BE1C75D4-62C5-1D66-B3F9-20C0FE2FBBFC}"/>
                    </a:ext>
                  </a:extLst>
                </p:cNvPr>
                <p:cNvSpPr/>
                <p:nvPr/>
              </p:nvSpPr>
              <p:spPr>
                <a:xfrm>
                  <a:off x="11084266" y="1723433"/>
                  <a:ext cx="167594" cy="167594"/>
                </a:xfrm>
                <a:prstGeom prst="donut">
                  <a:avLst>
                    <a:gd name="adj" fmla="val 8054"/>
                  </a:avLst>
                </a:prstGeom>
                <a:solidFill>
                  <a:srgbClr val="A97742"/>
                </a:solidFill>
                <a:ln>
                  <a:solidFill>
                    <a:srgbClr val="00979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900">
                    <a:latin typeface="思源黑体 CN Light" panose="020B0300000000000000" pitchFamily="34" charset="-122"/>
                    <a:ea typeface="思源黑体 CN Light" panose="020B0300000000000000" pitchFamily="34" charset="-122"/>
                    <a:cs typeface="+mn-ea"/>
                  </a:endParaRPr>
                </a:p>
              </p:txBody>
            </p:sp>
            <p:cxnSp>
              <p:nvCxnSpPr>
                <p:cNvPr id="25" name="直接连接符 24">
                  <a:extLst>
                    <a:ext uri="{FF2B5EF4-FFF2-40B4-BE49-F238E27FC236}">
                      <a16:creationId xmlns:a16="http://schemas.microsoft.com/office/drawing/2014/main" id="{A0F10005-FB76-484D-6321-AA2AE042814A}"/>
                    </a:ext>
                  </a:extLst>
                </p:cNvPr>
                <p:cNvCxnSpPr/>
                <p:nvPr/>
              </p:nvCxnSpPr>
              <p:spPr>
                <a:xfrm>
                  <a:off x="6255657" y="1807231"/>
                  <a:ext cx="47316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04ABE17E-ABC7-D599-2ACE-BEA05B173F85}"/>
                  </a:ext>
                </a:extLst>
              </p:cNvPr>
              <p:cNvGrpSpPr/>
              <p:nvPr/>
            </p:nvGrpSpPr>
            <p:grpSpPr>
              <a:xfrm flipH="1">
                <a:off x="6255657" y="3180758"/>
                <a:ext cx="4996203" cy="167594"/>
                <a:chOff x="6255657" y="1723433"/>
                <a:chExt cx="4996203" cy="167594"/>
              </a:xfrm>
            </p:grpSpPr>
            <p:sp>
              <p:nvSpPr>
                <p:cNvPr id="22" name="圆: 空心 21">
                  <a:extLst>
                    <a:ext uri="{FF2B5EF4-FFF2-40B4-BE49-F238E27FC236}">
                      <a16:creationId xmlns:a16="http://schemas.microsoft.com/office/drawing/2014/main" id="{3AB2A332-51B1-EBD9-A0CD-E57AE17D8ABD}"/>
                    </a:ext>
                  </a:extLst>
                </p:cNvPr>
                <p:cNvSpPr/>
                <p:nvPr/>
              </p:nvSpPr>
              <p:spPr>
                <a:xfrm>
                  <a:off x="11084266" y="1723433"/>
                  <a:ext cx="167594" cy="167594"/>
                </a:xfrm>
                <a:prstGeom prst="donut">
                  <a:avLst>
                    <a:gd name="adj" fmla="val 8054"/>
                  </a:avLst>
                </a:prstGeom>
                <a:solidFill>
                  <a:srgbClr val="A97742"/>
                </a:solidFill>
                <a:ln>
                  <a:solidFill>
                    <a:srgbClr val="00979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900">
                    <a:latin typeface="思源黑体 CN Light" panose="020B0300000000000000" pitchFamily="34" charset="-122"/>
                    <a:ea typeface="思源黑体 CN Light" panose="020B0300000000000000" pitchFamily="34" charset="-122"/>
                    <a:cs typeface="+mn-ea"/>
                  </a:endParaRPr>
                </a:p>
              </p:txBody>
            </p:sp>
            <p:cxnSp>
              <p:nvCxnSpPr>
                <p:cNvPr id="23" name="直接连接符 22">
                  <a:extLst>
                    <a:ext uri="{FF2B5EF4-FFF2-40B4-BE49-F238E27FC236}">
                      <a16:creationId xmlns:a16="http://schemas.microsoft.com/office/drawing/2014/main" id="{9754F0F3-983E-9CE4-11FD-5E0544B78353}"/>
                    </a:ext>
                  </a:extLst>
                </p:cNvPr>
                <p:cNvCxnSpPr/>
                <p:nvPr/>
              </p:nvCxnSpPr>
              <p:spPr>
                <a:xfrm>
                  <a:off x="6255657" y="1807231"/>
                  <a:ext cx="47316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6" name="文本占位符 28">
            <a:extLst>
              <a:ext uri="{FF2B5EF4-FFF2-40B4-BE49-F238E27FC236}">
                <a16:creationId xmlns:a16="http://schemas.microsoft.com/office/drawing/2014/main" id="{39F4A772-B13C-8EB5-4108-4A066285A66E}"/>
              </a:ext>
            </a:extLst>
          </p:cNvPr>
          <p:cNvSpPr>
            <a:spLocks noGrp="1"/>
          </p:cNvSpPr>
          <p:nvPr>
            <p:ph type="body" sz="quarter" idx="18"/>
          </p:nvPr>
        </p:nvSpPr>
        <p:spPr>
          <a:xfrm>
            <a:off x="1159141" y="124185"/>
            <a:ext cx="2449914" cy="550863"/>
          </a:xfrm>
        </p:spPr>
        <p:txBody>
          <a:bodyPr>
            <a:normAutofit/>
          </a:bodyPr>
          <a:lstStyle>
            <a:lvl1pPr marL="0" indent="0" algn="ctr">
              <a:buNone/>
              <a:defRPr lang="zh-CN" altLang="en-US" sz="2400" b="1" kern="1200" dirty="0">
                <a:solidFill>
                  <a:schemeClr val="tx1"/>
                </a:solidFill>
                <a:latin typeface="微软雅黑" panose="020B0503020204020204" pitchFamily="34" charset="-122"/>
                <a:ea typeface="微软雅黑" panose="020B0503020204020204" pitchFamily="34" charset="-122"/>
                <a:cs typeface="+mn-ea"/>
              </a:defRPr>
            </a:lvl1pPr>
          </a:lstStyle>
          <a:p>
            <a:pPr lvl="0"/>
            <a:endParaRPr lang="zh-CN" altLang="en-US" dirty="0"/>
          </a:p>
        </p:txBody>
      </p:sp>
      <p:pic>
        <p:nvPicPr>
          <p:cNvPr id="27" name="图形 26">
            <a:extLst>
              <a:ext uri="{FF2B5EF4-FFF2-40B4-BE49-F238E27FC236}">
                <a16:creationId xmlns:a16="http://schemas.microsoft.com/office/drawing/2014/main" id="{D283DA32-2783-04B2-2809-C60D93DC96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1878"/>
            <a:ext cx="1108274" cy="1078678"/>
          </a:xfrm>
          <a:prstGeom prst="rect">
            <a:avLst/>
          </a:prstGeom>
        </p:spPr>
      </p:pic>
    </p:spTree>
    <p:extLst>
      <p:ext uri="{BB962C8B-B14F-4D97-AF65-F5344CB8AC3E}">
        <p14:creationId xmlns:p14="http://schemas.microsoft.com/office/powerpoint/2010/main" val="1713015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5版本_4">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73E15E8-5D31-4153-8650-7DE434889B83}"/>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F3323F3-D8B2-470E-96AE-33D97ADDEA52}"/>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5" name="页脚占位符 4">
            <a:extLst>
              <a:ext uri="{FF2B5EF4-FFF2-40B4-BE49-F238E27FC236}">
                <a16:creationId xmlns:a16="http://schemas.microsoft.com/office/drawing/2014/main" id="{71F0A163-7D1D-40F1-95A7-0BA195CC79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7B4EF0-4DFE-48B4-81FF-B7097991F74D}"/>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
        <p:nvSpPr>
          <p:cNvPr id="11" name="矩形: 圆角 10">
            <a:extLst>
              <a:ext uri="{FF2B5EF4-FFF2-40B4-BE49-F238E27FC236}">
                <a16:creationId xmlns:a16="http://schemas.microsoft.com/office/drawing/2014/main" id="{15B83B43-B795-0962-470C-2C24DC4BA99A}"/>
              </a:ext>
            </a:extLst>
          </p:cNvPr>
          <p:cNvSpPr/>
          <p:nvPr userDrawn="1"/>
        </p:nvSpPr>
        <p:spPr>
          <a:xfrm>
            <a:off x="10499634"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矩形: 圆角 11">
            <a:extLst>
              <a:ext uri="{FF2B5EF4-FFF2-40B4-BE49-F238E27FC236}">
                <a16:creationId xmlns:a16="http://schemas.microsoft.com/office/drawing/2014/main" id="{522829D5-152B-4FAE-7825-967E33ED88BF}"/>
              </a:ext>
            </a:extLst>
          </p:cNvPr>
          <p:cNvSpPr/>
          <p:nvPr userDrawn="1"/>
        </p:nvSpPr>
        <p:spPr>
          <a:xfrm>
            <a:off x="8807268" y="11611"/>
            <a:ext cx="1692366" cy="599440"/>
          </a:xfrm>
          <a:prstGeom prst="roundRect">
            <a:avLst>
              <a:gd name="adj" fmla="val 28774"/>
            </a:avLst>
          </a:prstGeom>
          <a:solidFill>
            <a:srgbClr val="F3F8B6">
              <a:alpha val="70588"/>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 name="矩形: 圆角 12">
            <a:extLst>
              <a:ext uri="{FF2B5EF4-FFF2-40B4-BE49-F238E27FC236}">
                <a16:creationId xmlns:a16="http://schemas.microsoft.com/office/drawing/2014/main" id="{85EC8ACF-27C7-34E6-2164-B5D7C142AB3D}"/>
              </a:ext>
            </a:extLst>
          </p:cNvPr>
          <p:cNvSpPr/>
          <p:nvPr userDrawn="1"/>
        </p:nvSpPr>
        <p:spPr>
          <a:xfrm>
            <a:off x="7106919"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79BC3550-5625-F6CF-3BBF-22CB73E06777}"/>
              </a:ext>
            </a:extLst>
          </p:cNvPr>
          <p:cNvSpPr/>
          <p:nvPr userDrawn="1"/>
        </p:nvSpPr>
        <p:spPr>
          <a:xfrm>
            <a:off x="5422536"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内容占位符 11">
            <a:extLst>
              <a:ext uri="{FF2B5EF4-FFF2-40B4-BE49-F238E27FC236}">
                <a16:creationId xmlns:a16="http://schemas.microsoft.com/office/drawing/2014/main" id="{14B9D6F7-931F-0E9E-6243-68C5BEB70E02}"/>
              </a:ext>
            </a:extLst>
          </p:cNvPr>
          <p:cNvSpPr>
            <a:spLocks noGrp="1"/>
          </p:cNvSpPr>
          <p:nvPr>
            <p:ph sz="quarter" idx="13"/>
          </p:nvPr>
        </p:nvSpPr>
        <p:spPr>
          <a:xfrm>
            <a:off x="5565962"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6" name="内容占位符 11">
            <a:extLst>
              <a:ext uri="{FF2B5EF4-FFF2-40B4-BE49-F238E27FC236}">
                <a16:creationId xmlns:a16="http://schemas.microsoft.com/office/drawing/2014/main" id="{E5DA395C-B94F-0324-9D7F-9B7222A92AE9}"/>
              </a:ext>
            </a:extLst>
          </p:cNvPr>
          <p:cNvSpPr>
            <a:spLocks noGrp="1"/>
          </p:cNvSpPr>
          <p:nvPr>
            <p:ph sz="quarter" idx="14"/>
          </p:nvPr>
        </p:nvSpPr>
        <p:spPr>
          <a:xfrm>
            <a:off x="7250345"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7" name="内容占位符 11">
            <a:extLst>
              <a:ext uri="{FF2B5EF4-FFF2-40B4-BE49-F238E27FC236}">
                <a16:creationId xmlns:a16="http://schemas.microsoft.com/office/drawing/2014/main" id="{DB3EFD0C-D3CD-6804-FA8E-BCB9F6E2B739}"/>
              </a:ext>
            </a:extLst>
          </p:cNvPr>
          <p:cNvSpPr>
            <a:spLocks noGrp="1"/>
          </p:cNvSpPr>
          <p:nvPr>
            <p:ph sz="quarter" idx="15"/>
          </p:nvPr>
        </p:nvSpPr>
        <p:spPr>
          <a:xfrm>
            <a:off x="8950694"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8" name="内容占位符 11">
            <a:extLst>
              <a:ext uri="{FF2B5EF4-FFF2-40B4-BE49-F238E27FC236}">
                <a16:creationId xmlns:a16="http://schemas.microsoft.com/office/drawing/2014/main" id="{75ED725A-D5C8-8301-EBB5-54DC273A1304}"/>
              </a:ext>
            </a:extLst>
          </p:cNvPr>
          <p:cNvSpPr>
            <a:spLocks noGrp="1"/>
          </p:cNvSpPr>
          <p:nvPr>
            <p:ph sz="quarter" idx="16"/>
          </p:nvPr>
        </p:nvSpPr>
        <p:spPr>
          <a:xfrm>
            <a:off x="10643060"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9" name="矩形: 圆角 18">
            <a:extLst>
              <a:ext uri="{FF2B5EF4-FFF2-40B4-BE49-F238E27FC236}">
                <a16:creationId xmlns:a16="http://schemas.microsoft.com/office/drawing/2014/main" id="{B9687F63-0120-3253-06BC-F70C6C815E5C}"/>
              </a:ext>
            </a:extLst>
          </p:cNvPr>
          <p:cNvSpPr/>
          <p:nvPr userDrawn="1"/>
        </p:nvSpPr>
        <p:spPr>
          <a:xfrm>
            <a:off x="3730170" y="19118"/>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11">
            <a:extLst>
              <a:ext uri="{FF2B5EF4-FFF2-40B4-BE49-F238E27FC236}">
                <a16:creationId xmlns:a16="http://schemas.microsoft.com/office/drawing/2014/main" id="{FDF98357-ED10-4D82-60AE-5EF3578EEED7}"/>
              </a:ext>
            </a:extLst>
          </p:cNvPr>
          <p:cNvSpPr>
            <a:spLocks noGrp="1"/>
          </p:cNvSpPr>
          <p:nvPr>
            <p:ph sz="quarter" idx="17"/>
          </p:nvPr>
        </p:nvSpPr>
        <p:spPr>
          <a:xfrm>
            <a:off x="3873596" y="125957"/>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pic>
        <p:nvPicPr>
          <p:cNvPr id="2" name="图形 1">
            <a:extLst>
              <a:ext uri="{FF2B5EF4-FFF2-40B4-BE49-F238E27FC236}">
                <a16:creationId xmlns:a16="http://schemas.microsoft.com/office/drawing/2014/main" id="{8FEA4564-8555-454B-77C2-F418EA6A03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6658" y="23958"/>
            <a:ext cx="3383124" cy="974503"/>
          </a:xfrm>
          <a:prstGeom prst="rect">
            <a:avLst/>
          </a:prstGeom>
        </p:spPr>
      </p:pic>
    </p:spTree>
    <p:extLst>
      <p:ext uri="{BB962C8B-B14F-4D97-AF65-F5344CB8AC3E}">
        <p14:creationId xmlns:p14="http://schemas.microsoft.com/office/powerpoint/2010/main" val="2729844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版本_5">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73E15E8-5D31-4153-8650-7DE434889B83}"/>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F3323F3-D8B2-470E-96AE-33D97ADDEA52}"/>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5" name="页脚占位符 4">
            <a:extLst>
              <a:ext uri="{FF2B5EF4-FFF2-40B4-BE49-F238E27FC236}">
                <a16:creationId xmlns:a16="http://schemas.microsoft.com/office/drawing/2014/main" id="{71F0A163-7D1D-40F1-95A7-0BA195CC79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7B4EF0-4DFE-48B4-81FF-B7097991F74D}"/>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
        <p:nvSpPr>
          <p:cNvPr id="11" name="矩形: 圆角 10">
            <a:extLst>
              <a:ext uri="{FF2B5EF4-FFF2-40B4-BE49-F238E27FC236}">
                <a16:creationId xmlns:a16="http://schemas.microsoft.com/office/drawing/2014/main" id="{15B83B43-B795-0962-470C-2C24DC4BA99A}"/>
              </a:ext>
            </a:extLst>
          </p:cNvPr>
          <p:cNvSpPr/>
          <p:nvPr userDrawn="1"/>
        </p:nvSpPr>
        <p:spPr>
          <a:xfrm>
            <a:off x="10499634" y="11611"/>
            <a:ext cx="1692366" cy="599440"/>
          </a:xfrm>
          <a:prstGeom prst="roundRect">
            <a:avLst>
              <a:gd name="adj" fmla="val 28774"/>
            </a:avLst>
          </a:prstGeom>
          <a:solidFill>
            <a:srgbClr val="F3F8B6">
              <a:alpha val="70588"/>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矩形: 圆角 11">
            <a:extLst>
              <a:ext uri="{FF2B5EF4-FFF2-40B4-BE49-F238E27FC236}">
                <a16:creationId xmlns:a16="http://schemas.microsoft.com/office/drawing/2014/main" id="{522829D5-152B-4FAE-7825-967E33ED88BF}"/>
              </a:ext>
            </a:extLst>
          </p:cNvPr>
          <p:cNvSpPr/>
          <p:nvPr userDrawn="1"/>
        </p:nvSpPr>
        <p:spPr>
          <a:xfrm>
            <a:off x="8807268"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85EC8ACF-27C7-34E6-2164-B5D7C142AB3D}"/>
              </a:ext>
            </a:extLst>
          </p:cNvPr>
          <p:cNvSpPr/>
          <p:nvPr userDrawn="1"/>
        </p:nvSpPr>
        <p:spPr>
          <a:xfrm>
            <a:off x="7106919"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79BC3550-5625-F6CF-3BBF-22CB73E06777}"/>
              </a:ext>
            </a:extLst>
          </p:cNvPr>
          <p:cNvSpPr/>
          <p:nvPr userDrawn="1"/>
        </p:nvSpPr>
        <p:spPr>
          <a:xfrm>
            <a:off x="5422536"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内容占位符 11">
            <a:extLst>
              <a:ext uri="{FF2B5EF4-FFF2-40B4-BE49-F238E27FC236}">
                <a16:creationId xmlns:a16="http://schemas.microsoft.com/office/drawing/2014/main" id="{14B9D6F7-931F-0E9E-6243-68C5BEB70E02}"/>
              </a:ext>
            </a:extLst>
          </p:cNvPr>
          <p:cNvSpPr>
            <a:spLocks noGrp="1"/>
          </p:cNvSpPr>
          <p:nvPr>
            <p:ph sz="quarter" idx="13"/>
          </p:nvPr>
        </p:nvSpPr>
        <p:spPr>
          <a:xfrm>
            <a:off x="5565962"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6" name="内容占位符 11">
            <a:extLst>
              <a:ext uri="{FF2B5EF4-FFF2-40B4-BE49-F238E27FC236}">
                <a16:creationId xmlns:a16="http://schemas.microsoft.com/office/drawing/2014/main" id="{E5DA395C-B94F-0324-9D7F-9B7222A92AE9}"/>
              </a:ext>
            </a:extLst>
          </p:cNvPr>
          <p:cNvSpPr>
            <a:spLocks noGrp="1"/>
          </p:cNvSpPr>
          <p:nvPr>
            <p:ph sz="quarter" idx="14"/>
          </p:nvPr>
        </p:nvSpPr>
        <p:spPr>
          <a:xfrm>
            <a:off x="7250345"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7" name="内容占位符 11">
            <a:extLst>
              <a:ext uri="{FF2B5EF4-FFF2-40B4-BE49-F238E27FC236}">
                <a16:creationId xmlns:a16="http://schemas.microsoft.com/office/drawing/2014/main" id="{DB3EFD0C-D3CD-6804-FA8E-BCB9F6E2B739}"/>
              </a:ext>
            </a:extLst>
          </p:cNvPr>
          <p:cNvSpPr>
            <a:spLocks noGrp="1"/>
          </p:cNvSpPr>
          <p:nvPr>
            <p:ph sz="quarter" idx="15"/>
          </p:nvPr>
        </p:nvSpPr>
        <p:spPr>
          <a:xfrm>
            <a:off x="8950694"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8" name="内容占位符 11">
            <a:extLst>
              <a:ext uri="{FF2B5EF4-FFF2-40B4-BE49-F238E27FC236}">
                <a16:creationId xmlns:a16="http://schemas.microsoft.com/office/drawing/2014/main" id="{75ED725A-D5C8-8301-EBB5-54DC273A1304}"/>
              </a:ext>
            </a:extLst>
          </p:cNvPr>
          <p:cNvSpPr>
            <a:spLocks noGrp="1"/>
          </p:cNvSpPr>
          <p:nvPr>
            <p:ph sz="quarter" idx="16"/>
          </p:nvPr>
        </p:nvSpPr>
        <p:spPr>
          <a:xfrm>
            <a:off x="10643060"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9" name="矩形: 圆角 18">
            <a:extLst>
              <a:ext uri="{FF2B5EF4-FFF2-40B4-BE49-F238E27FC236}">
                <a16:creationId xmlns:a16="http://schemas.microsoft.com/office/drawing/2014/main" id="{B9687F63-0120-3253-06BC-F70C6C815E5C}"/>
              </a:ext>
            </a:extLst>
          </p:cNvPr>
          <p:cNvSpPr/>
          <p:nvPr userDrawn="1"/>
        </p:nvSpPr>
        <p:spPr>
          <a:xfrm>
            <a:off x="3730170" y="19118"/>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11">
            <a:extLst>
              <a:ext uri="{FF2B5EF4-FFF2-40B4-BE49-F238E27FC236}">
                <a16:creationId xmlns:a16="http://schemas.microsoft.com/office/drawing/2014/main" id="{FDF98357-ED10-4D82-60AE-5EF3578EEED7}"/>
              </a:ext>
            </a:extLst>
          </p:cNvPr>
          <p:cNvSpPr>
            <a:spLocks noGrp="1"/>
          </p:cNvSpPr>
          <p:nvPr>
            <p:ph sz="quarter" idx="17"/>
          </p:nvPr>
        </p:nvSpPr>
        <p:spPr>
          <a:xfrm>
            <a:off x="3873596" y="128157"/>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grpSp>
        <p:nvGrpSpPr>
          <p:cNvPr id="21" name="组合 20">
            <a:extLst>
              <a:ext uri="{FF2B5EF4-FFF2-40B4-BE49-F238E27FC236}">
                <a16:creationId xmlns:a16="http://schemas.microsoft.com/office/drawing/2014/main" id="{121856E1-47F1-91D1-2F1E-123F22871697}"/>
              </a:ext>
            </a:extLst>
          </p:cNvPr>
          <p:cNvGrpSpPr/>
          <p:nvPr userDrawn="1"/>
        </p:nvGrpSpPr>
        <p:grpSpPr>
          <a:xfrm>
            <a:off x="1015178" y="0"/>
            <a:ext cx="2767714" cy="773196"/>
            <a:chOff x="523206" y="2977740"/>
            <a:chExt cx="5816523" cy="1624919"/>
          </a:xfrm>
        </p:grpSpPr>
        <p:sp>
          <p:nvSpPr>
            <p:cNvPr id="22" name="文本框 34">
              <a:extLst>
                <a:ext uri="{FF2B5EF4-FFF2-40B4-BE49-F238E27FC236}">
                  <a16:creationId xmlns:a16="http://schemas.microsoft.com/office/drawing/2014/main" id="{F30D4AF6-6006-77A6-A87B-0EDCC0F47099}"/>
                </a:ext>
              </a:extLst>
            </p:cNvPr>
            <p:cNvSpPr txBox="1"/>
            <p:nvPr/>
          </p:nvSpPr>
          <p:spPr>
            <a:xfrm>
              <a:off x="523206" y="3332452"/>
              <a:ext cx="5816523" cy="9702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defRPr/>
              </a:pPr>
              <a:endParaRPr lang="zh-CN" altLang="en-US" sz="2400" b="1" dirty="0">
                <a:latin typeface="微软雅黑" panose="020B0503020204020204" pitchFamily="34" charset="-122"/>
                <a:ea typeface="微软雅黑" panose="020B0503020204020204" pitchFamily="34" charset="-122"/>
                <a:cs typeface="+mn-ea"/>
                <a:sym typeface="+mn-lt"/>
              </a:endParaRPr>
            </a:p>
          </p:txBody>
        </p:sp>
        <p:grpSp>
          <p:nvGrpSpPr>
            <p:cNvPr id="23" name="组合 22">
              <a:extLst>
                <a:ext uri="{FF2B5EF4-FFF2-40B4-BE49-F238E27FC236}">
                  <a16:creationId xmlns:a16="http://schemas.microsoft.com/office/drawing/2014/main" id="{D6B994F3-599C-FFD5-FF8C-B885ECF774EF}"/>
                </a:ext>
              </a:extLst>
            </p:cNvPr>
            <p:cNvGrpSpPr/>
            <p:nvPr/>
          </p:nvGrpSpPr>
          <p:grpSpPr>
            <a:xfrm>
              <a:off x="825752" y="2977740"/>
              <a:ext cx="5253829" cy="1624919"/>
              <a:chOff x="6255657" y="1723433"/>
              <a:chExt cx="4996203" cy="1624919"/>
            </a:xfrm>
          </p:grpSpPr>
          <p:grpSp>
            <p:nvGrpSpPr>
              <p:cNvPr id="24" name="组合 23">
                <a:extLst>
                  <a:ext uri="{FF2B5EF4-FFF2-40B4-BE49-F238E27FC236}">
                    <a16:creationId xmlns:a16="http://schemas.microsoft.com/office/drawing/2014/main" id="{2965A201-D7D9-8955-6E04-8B858E67B26C}"/>
                  </a:ext>
                </a:extLst>
              </p:cNvPr>
              <p:cNvGrpSpPr/>
              <p:nvPr/>
            </p:nvGrpSpPr>
            <p:grpSpPr>
              <a:xfrm>
                <a:off x="6255657" y="1723433"/>
                <a:ext cx="4996203" cy="167594"/>
                <a:chOff x="6255657" y="1723433"/>
                <a:chExt cx="4996203" cy="167594"/>
              </a:xfrm>
            </p:grpSpPr>
            <p:sp>
              <p:nvSpPr>
                <p:cNvPr id="28" name="圆: 空心 27">
                  <a:extLst>
                    <a:ext uri="{FF2B5EF4-FFF2-40B4-BE49-F238E27FC236}">
                      <a16:creationId xmlns:a16="http://schemas.microsoft.com/office/drawing/2014/main" id="{29BAB625-D3B6-1F51-2381-2D947E5902F2}"/>
                    </a:ext>
                  </a:extLst>
                </p:cNvPr>
                <p:cNvSpPr/>
                <p:nvPr/>
              </p:nvSpPr>
              <p:spPr>
                <a:xfrm>
                  <a:off x="11084266" y="1723433"/>
                  <a:ext cx="167594" cy="167594"/>
                </a:xfrm>
                <a:prstGeom prst="donut">
                  <a:avLst>
                    <a:gd name="adj" fmla="val 8054"/>
                  </a:avLst>
                </a:prstGeom>
                <a:solidFill>
                  <a:srgbClr val="A97742"/>
                </a:solidFill>
                <a:ln>
                  <a:solidFill>
                    <a:srgbClr val="00979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900">
                    <a:latin typeface="思源黑体 CN Light" panose="020B0300000000000000" pitchFamily="34" charset="-122"/>
                    <a:ea typeface="思源黑体 CN Light" panose="020B0300000000000000" pitchFamily="34" charset="-122"/>
                    <a:cs typeface="+mn-ea"/>
                  </a:endParaRPr>
                </a:p>
              </p:txBody>
            </p:sp>
            <p:cxnSp>
              <p:nvCxnSpPr>
                <p:cNvPr id="29" name="直接连接符 28">
                  <a:extLst>
                    <a:ext uri="{FF2B5EF4-FFF2-40B4-BE49-F238E27FC236}">
                      <a16:creationId xmlns:a16="http://schemas.microsoft.com/office/drawing/2014/main" id="{95036B27-11B6-7F40-6942-1E7C2C8D78D4}"/>
                    </a:ext>
                  </a:extLst>
                </p:cNvPr>
                <p:cNvCxnSpPr/>
                <p:nvPr/>
              </p:nvCxnSpPr>
              <p:spPr>
                <a:xfrm>
                  <a:off x="6255657" y="1807231"/>
                  <a:ext cx="47316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D256CEF1-994C-8A48-3AD2-DBF95A9DF77B}"/>
                  </a:ext>
                </a:extLst>
              </p:cNvPr>
              <p:cNvGrpSpPr/>
              <p:nvPr/>
            </p:nvGrpSpPr>
            <p:grpSpPr>
              <a:xfrm flipH="1">
                <a:off x="6255657" y="3180758"/>
                <a:ext cx="4996203" cy="167594"/>
                <a:chOff x="6255657" y="1723433"/>
                <a:chExt cx="4996203" cy="167594"/>
              </a:xfrm>
            </p:grpSpPr>
            <p:sp>
              <p:nvSpPr>
                <p:cNvPr id="26" name="圆: 空心 25">
                  <a:extLst>
                    <a:ext uri="{FF2B5EF4-FFF2-40B4-BE49-F238E27FC236}">
                      <a16:creationId xmlns:a16="http://schemas.microsoft.com/office/drawing/2014/main" id="{F09D6E99-B9ED-62ED-B487-57800C5FBAC2}"/>
                    </a:ext>
                  </a:extLst>
                </p:cNvPr>
                <p:cNvSpPr/>
                <p:nvPr/>
              </p:nvSpPr>
              <p:spPr>
                <a:xfrm>
                  <a:off x="11084266" y="1723433"/>
                  <a:ext cx="167594" cy="167594"/>
                </a:xfrm>
                <a:prstGeom prst="donut">
                  <a:avLst>
                    <a:gd name="adj" fmla="val 8054"/>
                  </a:avLst>
                </a:prstGeom>
                <a:solidFill>
                  <a:srgbClr val="A97742"/>
                </a:solidFill>
                <a:ln>
                  <a:solidFill>
                    <a:srgbClr val="00979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900">
                    <a:latin typeface="思源黑体 CN Light" panose="020B0300000000000000" pitchFamily="34" charset="-122"/>
                    <a:ea typeface="思源黑体 CN Light" panose="020B0300000000000000" pitchFamily="34" charset="-122"/>
                    <a:cs typeface="+mn-ea"/>
                  </a:endParaRPr>
                </a:p>
              </p:txBody>
            </p:sp>
            <p:cxnSp>
              <p:nvCxnSpPr>
                <p:cNvPr id="27" name="直接连接符 26">
                  <a:extLst>
                    <a:ext uri="{FF2B5EF4-FFF2-40B4-BE49-F238E27FC236}">
                      <a16:creationId xmlns:a16="http://schemas.microsoft.com/office/drawing/2014/main" id="{F8E51C94-9487-C147-8063-D1309E20EB39}"/>
                    </a:ext>
                  </a:extLst>
                </p:cNvPr>
                <p:cNvCxnSpPr/>
                <p:nvPr/>
              </p:nvCxnSpPr>
              <p:spPr>
                <a:xfrm>
                  <a:off x="6255657" y="1807231"/>
                  <a:ext cx="47316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0" name="文本占位符 28">
            <a:extLst>
              <a:ext uri="{FF2B5EF4-FFF2-40B4-BE49-F238E27FC236}">
                <a16:creationId xmlns:a16="http://schemas.microsoft.com/office/drawing/2014/main" id="{02F4B7D2-2C40-6A04-C38C-B8C4303B9D01}"/>
              </a:ext>
            </a:extLst>
          </p:cNvPr>
          <p:cNvSpPr>
            <a:spLocks noGrp="1"/>
          </p:cNvSpPr>
          <p:nvPr>
            <p:ph type="body" sz="quarter" idx="18"/>
          </p:nvPr>
        </p:nvSpPr>
        <p:spPr>
          <a:xfrm>
            <a:off x="1159141" y="124185"/>
            <a:ext cx="2449914" cy="550863"/>
          </a:xfrm>
        </p:spPr>
        <p:txBody>
          <a:bodyPr>
            <a:normAutofit/>
          </a:bodyPr>
          <a:lstStyle>
            <a:lvl1pPr marL="0" indent="0" algn="ctr">
              <a:buNone/>
              <a:defRPr lang="zh-CN" altLang="en-US" sz="2400" b="1" kern="1200" dirty="0">
                <a:solidFill>
                  <a:schemeClr val="tx1"/>
                </a:solidFill>
                <a:latin typeface="微软雅黑" panose="020B0503020204020204" pitchFamily="34" charset="-122"/>
                <a:ea typeface="微软雅黑" panose="020B0503020204020204" pitchFamily="34" charset="-122"/>
                <a:cs typeface="+mn-ea"/>
              </a:defRPr>
            </a:lvl1pPr>
          </a:lstStyle>
          <a:p>
            <a:pPr lvl="0"/>
            <a:endParaRPr lang="zh-CN" altLang="en-US" dirty="0"/>
          </a:p>
        </p:txBody>
      </p:sp>
      <p:pic>
        <p:nvPicPr>
          <p:cNvPr id="31" name="图形 30">
            <a:extLst>
              <a:ext uri="{FF2B5EF4-FFF2-40B4-BE49-F238E27FC236}">
                <a16:creationId xmlns:a16="http://schemas.microsoft.com/office/drawing/2014/main" id="{840001DD-EE83-B150-1F45-C62A9F42554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1878"/>
            <a:ext cx="1108274" cy="1078678"/>
          </a:xfrm>
          <a:prstGeom prst="rect">
            <a:avLst/>
          </a:prstGeom>
        </p:spPr>
      </p:pic>
    </p:spTree>
    <p:extLst>
      <p:ext uri="{BB962C8B-B14F-4D97-AF65-F5344CB8AC3E}">
        <p14:creationId xmlns:p14="http://schemas.microsoft.com/office/powerpoint/2010/main" val="3698530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5版本_5">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73E15E8-5D31-4153-8650-7DE434889B83}"/>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F3323F3-D8B2-470E-96AE-33D97ADDEA52}"/>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5" name="页脚占位符 4">
            <a:extLst>
              <a:ext uri="{FF2B5EF4-FFF2-40B4-BE49-F238E27FC236}">
                <a16:creationId xmlns:a16="http://schemas.microsoft.com/office/drawing/2014/main" id="{71F0A163-7D1D-40F1-95A7-0BA195CC79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7B4EF0-4DFE-48B4-81FF-B7097991F74D}"/>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
        <p:nvSpPr>
          <p:cNvPr id="11" name="矩形: 圆角 10">
            <a:extLst>
              <a:ext uri="{FF2B5EF4-FFF2-40B4-BE49-F238E27FC236}">
                <a16:creationId xmlns:a16="http://schemas.microsoft.com/office/drawing/2014/main" id="{15B83B43-B795-0962-470C-2C24DC4BA99A}"/>
              </a:ext>
            </a:extLst>
          </p:cNvPr>
          <p:cNvSpPr/>
          <p:nvPr userDrawn="1"/>
        </p:nvSpPr>
        <p:spPr>
          <a:xfrm>
            <a:off x="10499634" y="11611"/>
            <a:ext cx="1692366" cy="599440"/>
          </a:xfrm>
          <a:prstGeom prst="roundRect">
            <a:avLst>
              <a:gd name="adj" fmla="val 28774"/>
            </a:avLst>
          </a:prstGeom>
          <a:solidFill>
            <a:srgbClr val="F3F8B6">
              <a:alpha val="70588"/>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矩形: 圆角 11">
            <a:extLst>
              <a:ext uri="{FF2B5EF4-FFF2-40B4-BE49-F238E27FC236}">
                <a16:creationId xmlns:a16="http://schemas.microsoft.com/office/drawing/2014/main" id="{522829D5-152B-4FAE-7825-967E33ED88BF}"/>
              </a:ext>
            </a:extLst>
          </p:cNvPr>
          <p:cNvSpPr/>
          <p:nvPr userDrawn="1"/>
        </p:nvSpPr>
        <p:spPr>
          <a:xfrm>
            <a:off x="8807268"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85EC8ACF-27C7-34E6-2164-B5D7C142AB3D}"/>
              </a:ext>
            </a:extLst>
          </p:cNvPr>
          <p:cNvSpPr/>
          <p:nvPr userDrawn="1"/>
        </p:nvSpPr>
        <p:spPr>
          <a:xfrm>
            <a:off x="7106919"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79BC3550-5625-F6CF-3BBF-22CB73E06777}"/>
              </a:ext>
            </a:extLst>
          </p:cNvPr>
          <p:cNvSpPr/>
          <p:nvPr userDrawn="1"/>
        </p:nvSpPr>
        <p:spPr>
          <a:xfrm>
            <a:off x="5422536"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内容占位符 11">
            <a:extLst>
              <a:ext uri="{FF2B5EF4-FFF2-40B4-BE49-F238E27FC236}">
                <a16:creationId xmlns:a16="http://schemas.microsoft.com/office/drawing/2014/main" id="{14B9D6F7-931F-0E9E-6243-68C5BEB70E02}"/>
              </a:ext>
            </a:extLst>
          </p:cNvPr>
          <p:cNvSpPr>
            <a:spLocks noGrp="1"/>
          </p:cNvSpPr>
          <p:nvPr>
            <p:ph sz="quarter" idx="13"/>
          </p:nvPr>
        </p:nvSpPr>
        <p:spPr>
          <a:xfrm>
            <a:off x="5565962"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6" name="内容占位符 11">
            <a:extLst>
              <a:ext uri="{FF2B5EF4-FFF2-40B4-BE49-F238E27FC236}">
                <a16:creationId xmlns:a16="http://schemas.microsoft.com/office/drawing/2014/main" id="{E5DA395C-B94F-0324-9D7F-9B7222A92AE9}"/>
              </a:ext>
            </a:extLst>
          </p:cNvPr>
          <p:cNvSpPr>
            <a:spLocks noGrp="1"/>
          </p:cNvSpPr>
          <p:nvPr>
            <p:ph sz="quarter" idx="14"/>
          </p:nvPr>
        </p:nvSpPr>
        <p:spPr>
          <a:xfrm>
            <a:off x="7250345"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7" name="内容占位符 11">
            <a:extLst>
              <a:ext uri="{FF2B5EF4-FFF2-40B4-BE49-F238E27FC236}">
                <a16:creationId xmlns:a16="http://schemas.microsoft.com/office/drawing/2014/main" id="{DB3EFD0C-D3CD-6804-FA8E-BCB9F6E2B739}"/>
              </a:ext>
            </a:extLst>
          </p:cNvPr>
          <p:cNvSpPr>
            <a:spLocks noGrp="1"/>
          </p:cNvSpPr>
          <p:nvPr>
            <p:ph sz="quarter" idx="15"/>
          </p:nvPr>
        </p:nvSpPr>
        <p:spPr>
          <a:xfrm>
            <a:off x="8950694"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8" name="内容占位符 11">
            <a:extLst>
              <a:ext uri="{FF2B5EF4-FFF2-40B4-BE49-F238E27FC236}">
                <a16:creationId xmlns:a16="http://schemas.microsoft.com/office/drawing/2014/main" id="{75ED725A-D5C8-8301-EBB5-54DC273A1304}"/>
              </a:ext>
            </a:extLst>
          </p:cNvPr>
          <p:cNvSpPr>
            <a:spLocks noGrp="1"/>
          </p:cNvSpPr>
          <p:nvPr>
            <p:ph sz="quarter" idx="16"/>
          </p:nvPr>
        </p:nvSpPr>
        <p:spPr>
          <a:xfrm>
            <a:off x="10643060"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9" name="矩形: 圆角 18">
            <a:extLst>
              <a:ext uri="{FF2B5EF4-FFF2-40B4-BE49-F238E27FC236}">
                <a16:creationId xmlns:a16="http://schemas.microsoft.com/office/drawing/2014/main" id="{B9687F63-0120-3253-06BC-F70C6C815E5C}"/>
              </a:ext>
            </a:extLst>
          </p:cNvPr>
          <p:cNvSpPr/>
          <p:nvPr userDrawn="1"/>
        </p:nvSpPr>
        <p:spPr>
          <a:xfrm>
            <a:off x="3730170" y="19118"/>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11">
            <a:extLst>
              <a:ext uri="{FF2B5EF4-FFF2-40B4-BE49-F238E27FC236}">
                <a16:creationId xmlns:a16="http://schemas.microsoft.com/office/drawing/2014/main" id="{FDF98357-ED10-4D82-60AE-5EF3578EEED7}"/>
              </a:ext>
            </a:extLst>
          </p:cNvPr>
          <p:cNvSpPr>
            <a:spLocks noGrp="1"/>
          </p:cNvSpPr>
          <p:nvPr>
            <p:ph sz="quarter" idx="17"/>
          </p:nvPr>
        </p:nvSpPr>
        <p:spPr>
          <a:xfrm>
            <a:off x="3873596" y="128157"/>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pic>
        <p:nvPicPr>
          <p:cNvPr id="2" name="图形 1">
            <a:extLst>
              <a:ext uri="{FF2B5EF4-FFF2-40B4-BE49-F238E27FC236}">
                <a16:creationId xmlns:a16="http://schemas.microsoft.com/office/drawing/2014/main" id="{C2DA46F8-91BD-4001-9141-523C422060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6658" y="23958"/>
            <a:ext cx="3383124" cy="974503"/>
          </a:xfrm>
          <a:prstGeom prst="rect">
            <a:avLst/>
          </a:prstGeom>
        </p:spPr>
      </p:pic>
    </p:spTree>
    <p:extLst>
      <p:ext uri="{BB962C8B-B14F-4D97-AF65-F5344CB8AC3E}">
        <p14:creationId xmlns:p14="http://schemas.microsoft.com/office/powerpoint/2010/main" val="12931116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C07E71-7563-442B-8A44-082B4336AEA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E5E007D-C958-400F-9799-782CBD91C9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31A7E7D-6B65-4089-B8BC-E509D84870B4}"/>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5" name="页脚占位符 4">
            <a:extLst>
              <a:ext uri="{FF2B5EF4-FFF2-40B4-BE49-F238E27FC236}">
                <a16:creationId xmlns:a16="http://schemas.microsoft.com/office/drawing/2014/main" id="{ADAAD267-18C0-4E6B-8B2A-51376AF09B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5A58F8-1993-47FD-B1E0-3BF9C93EEB6F}"/>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Tree>
    <p:extLst>
      <p:ext uri="{BB962C8B-B14F-4D97-AF65-F5344CB8AC3E}">
        <p14:creationId xmlns:p14="http://schemas.microsoft.com/office/powerpoint/2010/main" val="1478054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351A49-E964-4FA1-A566-0995281226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71726CF-CE1B-44A3-BE5F-13DECE2E1A7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1D65E08-9CC6-4CF2-8C5E-22071085F10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3B41D29-4DA6-49EB-9D02-C92647F123DC}"/>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6" name="页脚占位符 5">
            <a:extLst>
              <a:ext uri="{FF2B5EF4-FFF2-40B4-BE49-F238E27FC236}">
                <a16:creationId xmlns:a16="http://schemas.microsoft.com/office/drawing/2014/main" id="{ECE34B05-EBD5-4619-9B23-AA1938BDFDB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3CCA9E1-5607-48A7-B1F0-5677EAD569A6}"/>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Tree>
    <p:extLst>
      <p:ext uri="{BB962C8B-B14F-4D97-AF65-F5344CB8AC3E}">
        <p14:creationId xmlns:p14="http://schemas.microsoft.com/office/powerpoint/2010/main" val="16599726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8E6DA5-B3A8-4B92-8FF7-61EF5F3B359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87E482D-0202-4B1A-AAB9-1768076541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4C9082D-71D4-4DEE-9887-191EF9C5F65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EB2C21-E0B7-41D5-8BB8-31C995DC43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C839F6B-D560-41D3-ABE3-FD4AF39E6CE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8F191B4-46CD-43BE-96F4-12F0FA1D6B96}"/>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8" name="页脚占位符 7">
            <a:extLst>
              <a:ext uri="{FF2B5EF4-FFF2-40B4-BE49-F238E27FC236}">
                <a16:creationId xmlns:a16="http://schemas.microsoft.com/office/drawing/2014/main" id="{8FB57CEB-2102-4EF8-AF3E-EA3850626B4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52EA20F-8B88-4948-B17B-9177FE78DF92}"/>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Tree>
    <p:extLst>
      <p:ext uri="{BB962C8B-B14F-4D97-AF65-F5344CB8AC3E}">
        <p14:creationId xmlns:p14="http://schemas.microsoft.com/office/powerpoint/2010/main" val="10803973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160E3-1E40-4B47-B2D5-6B3C430B5E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4E73228-E4AC-475D-AF1A-7A3E29D260E1}"/>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4" name="页脚占位符 3">
            <a:extLst>
              <a:ext uri="{FF2B5EF4-FFF2-40B4-BE49-F238E27FC236}">
                <a16:creationId xmlns:a16="http://schemas.microsoft.com/office/drawing/2014/main" id="{5425780D-7B2F-47E2-80B5-7BA35FB67F4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BD1A029-8326-451E-BEAB-5A00003A67B9}"/>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Tree>
    <p:extLst>
      <p:ext uri="{BB962C8B-B14F-4D97-AF65-F5344CB8AC3E}">
        <p14:creationId xmlns:p14="http://schemas.microsoft.com/office/powerpoint/2010/main" val="1744984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版本_1">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73E15E8-5D31-4153-8650-7DE434889B8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3323F3-D8B2-470E-96AE-33D97ADDEA52}"/>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5" name="页脚占位符 4">
            <a:extLst>
              <a:ext uri="{FF2B5EF4-FFF2-40B4-BE49-F238E27FC236}">
                <a16:creationId xmlns:a16="http://schemas.microsoft.com/office/drawing/2014/main" id="{71F0A163-7D1D-40F1-95A7-0BA195CC79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7B4EF0-4DFE-48B4-81FF-B7097991F74D}"/>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
        <p:nvSpPr>
          <p:cNvPr id="7" name="矩形: 圆角 6">
            <a:extLst>
              <a:ext uri="{FF2B5EF4-FFF2-40B4-BE49-F238E27FC236}">
                <a16:creationId xmlns:a16="http://schemas.microsoft.com/office/drawing/2014/main" id="{D6C6B8F6-5641-D8EF-68B6-5A6A02DE0304}"/>
              </a:ext>
            </a:extLst>
          </p:cNvPr>
          <p:cNvSpPr/>
          <p:nvPr userDrawn="1"/>
        </p:nvSpPr>
        <p:spPr>
          <a:xfrm>
            <a:off x="10322560" y="11611"/>
            <a:ext cx="1869440"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638C3BC6-9805-1C19-8CD4-24C69B472097}"/>
              </a:ext>
            </a:extLst>
          </p:cNvPr>
          <p:cNvSpPr/>
          <p:nvPr userDrawn="1"/>
        </p:nvSpPr>
        <p:spPr>
          <a:xfrm>
            <a:off x="8453120" y="11611"/>
            <a:ext cx="1869440"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82C33B8-FCAC-0F7A-EF31-83601BB3D9E7}"/>
              </a:ext>
            </a:extLst>
          </p:cNvPr>
          <p:cNvSpPr/>
          <p:nvPr userDrawn="1"/>
        </p:nvSpPr>
        <p:spPr>
          <a:xfrm>
            <a:off x="6583680" y="11611"/>
            <a:ext cx="1869440"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53D778DB-0894-1782-E4BD-468199DB9335}"/>
              </a:ext>
            </a:extLst>
          </p:cNvPr>
          <p:cNvSpPr/>
          <p:nvPr userDrawn="1"/>
        </p:nvSpPr>
        <p:spPr>
          <a:xfrm>
            <a:off x="4714240" y="11611"/>
            <a:ext cx="1869440" cy="599440"/>
          </a:xfrm>
          <a:prstGeom prst="roundRect">
            <a:avLst>
              <a:gd name="adj" fmla="val 28774"/>
            </a:avLst>
          </a:prstGeom>
          <a:solidFill>
            <a:srgbClr val="F3F8B6">
              <a:alpha val="70588"/>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内容占位符 11">
            <a:extLst>
              <a:ext uri="{FF2B5EF4-FFF2-40B4-BE49-F238E27FC236}">
                <a16:creationId xmlns:a16="http://schemas.microsoft.com/office/drawing/2014/main" id="{5DC17E0D-8A17-B1B8-6E93-EF47F414B35B}"/>
              </a:ext>
            </a:extLst>
          </p:cNvPr>
          <p:cNvSpPr>
            <a:spLocks noGrp="1"/>
          </p:cNvSpPr>
          <p:nvPr>
            <p:ph sz="quarter" idx="13"/>
          </p:nvPr>
        </p:nvSpPr>
        <p:spPr>
          <a:xfrm>
            <a:off x="4872672" y="120650"/>
            <a:ext cx="1552575" cy="385763"/>
          </a:xfrm>
        </p:spPr>
        <p:txBody>
          <a:bodyPr>
            <a:noAutofit/>
          </a:bodyPr>
          <a:lstStyle>
            <a:lvl1pPr marL="0" indent="0" algn="ctr">
              <a:buNone/>
              <a:defRPr lang="zh-CN" altLang="en-US" sz="2000" b="1" kern="1200" dirty="0">
                <a:solidFill>
                  <a:schemeClr val="tx1"/>
                </a:solidFill>
                <a:latin typeface="微软雅黑" panose="020B0503020204020204" pitchFamily="34" charset="-122"/>
                <a:ea typeface="微软雅黑" panose="020B0503020204020204" pitchFamily="34" charset="-122"/>
                <a:cs typeface="+mn-ea"/>
              </a:defRPr>
            </a:lvl1pPr>
          </a:lstStyle>
          <a:p>
            <a:pPr lvl="0"/>
            <a:endParaRPr lang="zh-CN" altLang="en-US" dirty="0"/>
          </a:p>
        </p:txBody>
      </p:sp>
      <p:sp>
        <p:nvSpPr>
          <p:cNvPr id="13" name="内容占位符 11">
            <a:extLst>
              <a:ext uri="{FF2B5EF4-FFF2-40B4-BE49-F238E27FC236}">
                <a16:creationId xmlns:a16="http://schemas.microsoft.com/office/drawing/2014/main" id="{B2776F66-A4F3-39FE-3676-777A05B5BA12}"/>
              </a:ext>
            </a:extLst>
          </p:cNvPr>
          <p:cNvSpPr>
            <a:spLocks noGrp="1"/>
          </p:cNvSpPr>
          <p:nvPr>
            <p:ph sz="quarter" idx="14"/>
          </p:nvPr>
        </p:nvSpPr>
        <p:spPr>
          <a:xfrm>
            <a:off x="6742793" y="120650"/>
            <a:ext cx="155257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4" name="内容占位符 11">
            <a:extLst>
              <a:ext uri="{FF2B5EF4-FFF2-40B4-BE49-F238E27FC236}">
                <a16:creationId xmlns:a16="http://schemas.microsoft.com/office/drawing/2014/main" id="{C56DD951-336E-63D1-243E-81D327F92EEC}"/>
              </a:ext>
            </a:extLst>
          </p:cNvPr>
          <p:cNvSpPr>
            <a:spLocks noGrp="1"/>
          </p:cNvSpPr>
          <p:nvPr>
            <p:ph sz="quarter" idx="15"/>
          </p:nvPr>
        </p:nvSpPr>
        <p:spPr>
          <a:xfrm>
            <a:off x="8612914" y="120650"/>
            <a:ext cx="155257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5" name="内容占位符 11">
            <a:extLst>
              <a:ext uri="{FF2B5EF4-FFF2-40B4-BE49-F238E27FC236}">
                <a16:creationId xmlns:a16="http://schemas.microsoft.com/office/drawing/2014/main" id="{C4CA39CE-0E73-4E37-8A8D-2E2166182FF9}"/>
              </a:ext>
            </a:extLst>
          </p:cNvPr>
          <p:cNvSpPr>
            <a:spLocks noGrp="1"/>
          </p:cNvSpPr>
          <p:nvPr>
            <p:ph sz="quarter" idx="16"/>
          </p:nvPr>
        </p:nvSpPr>
        <p:spPr>
          <a:xfrm>
            <a:off x="10483034" y="120650"/>
            <a:ext cx="155257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grpSp>
        <p:nvGrpSpPr>
          <p:cNvPr id="16" name="组合 15">
            <a:extLst>
              <a:ext uri="{FF2B5EF4-FFF2-40B4-BE49-F238E27FC236}">
                <a16:creationId xmlns:a16="http://schemas.microsoft.com/office/drawing/2014/main" id="{869D8A9C-AD72-6CC4-B060-FE718469EDC6}"/>
              </a:ext>
            </a:extLst>
          </p:cNvPr>
          <p:cNvGrpSpPr/>
          <p:nvPr userDrawn="1"/>
        </p:nvGrpSpPr>
        <p:grpSpPr>
          <a:xfrm>
            <a:off x="1124038" y="0"/>
            <a:ext cx="3393536" cy="773196"/>
            <a:chOff x="523206" y="2977740"/>
            <a:chExt cx="5816523" cy="1624919"/>
          </a:xfrm>
        </p:grpSpPr>
        <p:sp>
          <p:nvSpPr>
            <p:cNvPr id="17" name="文本框 34">
              <a:extLst>
                <a:ext uri="{FF2B5EF4-FFF2-40B4-BE49-F238E27FC236}">
                  <a16:creationId xmlns:a16="http://schemas.microsoft.com/office/drawing/2014/main" id="{6BB917D1-8D0A-00A0-E354-807C8D5954BC}"/>
                </a:ext>
              </a:extLst>
            </p:cNvPr>
            <p:cNvSpPr txBox="1"/>
            <p:nvPr/>
          </p:nvSpPr>
          <p:spPr>
            <a:xfrm>
              <a:off x="523206" y="3332452"/>
              <a:ext cx="5816523" cy="9702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defRPr/>
              </a:pPr>
              <a:endParaRPr lang="zh-CN" altLang="en-US" sz="2400" b="1" dirty="0">
                <a:latin typeface="微软雅黑" panose="020B0503020204020204" pitchFamily="34" charset="-122"/>
                <a:ea typeface="微软雅黑" panose="020B0503020204020204" pitchFamily="34" charset="-122"/>
                <a:cs typeface="+mn-ea"/>
                <a:sym typeface="+mn-lt"/>
              </a:endParaRPr>
            </a:p>
          </p:txBody>
        </p:sp>
        <p:grpSp>
          <p:nvGrpSpPr>
            <p:cNvPr id="18" name="组合 17">
              <a:extLst>
                <a:ext uri="{FF2B5EF4-FFF2-40B4-BE49-F238E27FC236}">
                  <a16:creationId xmlns:a16="http://schemas.microsoft.com/office/drawing/2014/main" id="{1D26C282-90DE-3DCD-51FB-2BAA045804F7}"/>
                </a:ext>
              </a:extLst>
            </p:cNvPr>
            <p:cNvGrpSpPr/>
            <p:nvPr/>
          </p:nvGrpSpPr>
          <p:grpSpPr>
            <a:xfrm>
              <a:off x="825752" y="2977740"/>
              <a:ext cx="5253829" cy="1624919"/>
              <a:chOff x="6255657" y="1723433"/>
              <a:chExt cx="4996203" cy="1624919"/>
            </a:xfrm>
          </p:grpSpPr>
          <p:grpSp>
            <p:nvGrpSpPr>
              <p:cNvPr id="19" name="组合 18">
                <a:extLst>
                  <a:ext uri="{FF2B5EF4-FFF2-40B4-BE49-F238E27FC236}">
                    <a16:creationId xmlns:a16="http://schemas.microsoft.com/office/drawing/2014/main" id="{A861F381-60F9-B767-495E-54D8552367C9}"/>
                  </a:ext>
                </a:extLst>
              </p:cNvPr>
              <p:cNvGrpSpPr/>
              <p:nvPr/>
            </p:nvGrpSpPr>
            <p:grpSpPr>
              <a:xfrm>
                <a:off x="6255657" y="1723433"/>
                <a:ext cx="4996203" cy="167594"/>
                <a:chOff x="6255657" y="1723433"/>
                <a:chExt cx="4996203" cy="167594"/>
              </a:xfrm>
            </p:grpSpPr>
            <p:sp>
              <p:nvSpPr>
                <p:cNvPr id="23" name="圆: 空心 22">
                  <a:extLst>
                    <a:ext uri="{FF2B5EF4-FFF2-40B4-BE49-F238E27FC236}">
                      <a16:creationId xmlns:a16="http://schemas.microsoft.com/office/drawing/2014/main" id="{BD24CD54-79E3-857A-5D14-6E8287C1B800}"/>
                    </a:ext>
                  </a:extLst>
                </p:cNvPr>
                <p:cNvSpPr/>
                <p:nvPr/>
              </p:nvSpPr>
              <p:spPr>
                <a:xfrm>
                  <a:off x="11084266" y="1723433"/>
                  <a:ext cx="167594" cy="167594"/>
                </a:xfrm>
                <a:prstGeom prst="donut">
                  <a:avLst>
                    <a:gd name="adj" fmla="val 8054"/>
                  </a:avLst>
                </a:prstGeom>
                <a:solidFill>
                  <a:srgbClr val="A97742"/>
                </a:solidFill>
                <a:ln>
                  <a:solidFill>
                    <a:srgbClr val="00979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900">
                    <a:latin typeface="思源黑体 CN Light" panose="020B0300000000000000" pitchFamily="34" charset="-122"/>
                    <a:ea typeface="思源黑体 CN Light" panose="020B0300000000000000" pitchFamily="34" charset="-122"/>
                    <a:cs typeface="+mn-ea"/>
                  </a:endParaRPr>
                </a:p>
              </p:txBody>
            </p:sp>
            <p:cxnSp>
              <p:nvCxnSpPr>
                <p:cNvPr id="24" name="直接连接符 23">
                  <a:extLst>
                    <a:ext uri="{FF2B5EF4-FFF2-40B4-BE49-F238E27FC236}">
                      <a16:creationId xmlns:a16="http://schemas.microsoft.com/office/drawing/2014/main" id="{0ACA46D8-0917-7803-4CD5-ECD65231F158}"/>
                    </a:ext>
                  </a:extLst>
                </p:cNvPr>
                <p:cNvCxnSpPr/>
                <p:nvPr/>
              </p:nvCxnSpPr>
              <p:spPr>
                <a:xfrm>
                  <a:off x="6255657" y="1807231"/>
                  <a:ext cx="47316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CD371CE5-78CF-111A-A989-052FAD51C59C}"/>
                  </a:ext>
                </a:extLst>
              </p:cNvPr>
              <p:cNvGrpSpPr/>
              <p:nvPr/>
            </p:nvGrpSpPr>
            <p:grpSpPr>
              <a:xfrm flipH="1">
                <a:off x="6255657" y="3180758"/>
                <a:ext cx="4996203" cy="167594"/>
                <a:chOff x="6255657" y="1723433"/>
                <a:chExt cx="4996203" cy="167594"/>
              </a:xfrm>
            </p:grpSpPr>
            <p:sp>
              <p:nvSpPr>
                <p:cNvPr id="21" name="圆: 空心 20">
                  <a:extLst>
                    <a:ext uri="{FF2B5EF4-FFF2-40B4-BE49-F238E27FC236}">
                      <a16:creationId xmlns:a16="http://schemas.microsoft.com/office/drawing/2014/main" id="{A8F5E574-3A0C-9E01-079F-13A6EEF850B3}"/>
                    </a:ext>
                  </a:extLst>
                </p:cNvPr>
                <p:cNvSpPr/>
                <p:nvPr/>
              </p:nvSpPr>
              <p:spPr>
                <a:xfrm>
                  <a:off x="11084266" y="1723433"/>
                  <a:ext cx="167594" cy="167594"/>
                </a:xfrm>
                <a:prstGeom prst="donut">
                  <a:avLst>
                    <a:gd name="adj" fmla="val 8054"/>
                  </a:avLst>
                </a:prstGeom>
                <a:solidFill>
                  <a:srgbClr val="A97742"/>
                </a:solidFill>
                <a:ln>
                  <a:solidFill>
                    <a:srgbClr val="00979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900">
                    <a:latin typeface="思源黑体 CN Light" panose="020B0300000000000000" pitchFamily="34" charset="-122"/>
                    <a:ea typeface="思源黑体 CN Light" panose="020B0300000000000000" pitchFamily="34" charset="-122"/>
                    <a:cs typeface="+mn-ea"/>
                  </a:endParaRPr>
                </a:p>
              </p:txBody>
            </p:sp>
            <p:cxnSp>
              <p:nvCxnSpPr>
                <p:cNvPr id="22" name="直接连接符 21">
                  <a:extLst>
                    <a:ext uri="{FF2B5EF4-FFF2-40B4-BE49-F238E27FC236}">
                      <a16:creationId xmlns:a16="http://schemas.microsoft.com/office/drawing/2014/main" id="{BAF9C07F-5194-67ED-B42C-525634F0F7CF}"/>
                    </a:ext>
                  </a:extLst>
                </p:cNvPr>
                <p:cNvCxnSpPr/>
                <p:nvPr/>
              </p:nvCxnSpPr>
              <p:spPr>
                <a:xfrm>
                  <a:off x="6255657" y="1807231"/>
                  <a:ext cx="47316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5" name="文本占位符 28">
            <a:extLst>
              <a:ext uri="{FF2B5EF4-FFF2-40B4-BE49-F238E27FC236}">
                <a16:creationId xmlns:a16="http://schemas.microsoft.com/office/drawing/2014/main" id="{2C597EC8-A756-CE5E-5C19-62E6AB94F123}"/>
              </a:ext>
            </a:extLst>
          </p:cNvPr>
          <p:cNvSpPr>
            <a:spLocks noGrp="1"/>
          </p:cNvSpPr>
          <p:nvPr>
            <p:ph type="body" sz="quarter" idx="18"/>
          </p:nvPr>
        </p:nvSpPr>
        <p:spPr>
          <a:xfrm>
            <a:off x="1268000" y="124185"/>
            <a:ext cx="3003877" cy="550863"/>
          </a:xfrm>
        </p:spPr>
        <p:txBody>
          <a:bodyPr>
            <a:normAutofit/>
          </a:bodyPr>
          <a:lstStyle>
            <a:lvl1pPr marL="0" indent="0" algn="ctr">
              <a:buNone/>
              <a:defRPr lang="zh-CN" altLang="en-US" sz="2400" b="1" kern="1200" dirty="0">
                <a:solidFill>
                  <a:schemeClr val="tx1"/>
                </a:solidFill>
                <a:latin typeface="微软雅黑" panose="020B0503020204020204" pitchFamily="34" charset="-122"/>
                <a:ea typeface="微软雅黑" panose="020B0503020204020204" pitchFamily="34" charset="-122"/>
                <a:cs typeface="+mn-ea"/>
              </a:defRPr>
            </a:lvl1pPr>
          </a:lstStyle>
          <a:p>
            <a:pPr lvl="0"/>
            <a:endParaRPr lang="zh-CN" altLang="en-US" dirty="0"/>
          </a:p>
        </p:txBody>
      </p:sp>
      <p:pic>
        <p:nvPicPr>
          <p:cNvPr id="26" name="图形 25">
            <a:extLst>
              <a:ext uri="{FF2B5EF4-FFF2-40B4-BE49-F238E27FC236}">
                <a16:creationId xmlns:a16="http://schemas.microsoft.com/office/drawing/2014/main" id="{6B8CEEAA-EE15-5E17-DA79-63E2C11774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1878"/>
            <a:ext cx="1108274" cy="1078678"/>
          </a:xfrm>
          <a:prstGeom prst="rect">
            <a:avLst/>
          </a:prstGeom>
        </p:spPr>
      </p:pic>
    </p:spTree>
    <p:extLst>
      <p:ext uri="{BB962C8B-B14F-4D97-AF65-F5344CB8AC3E}">
        <p14:creationId xmlns:p14="http://schemas.microsoft.com/office/powerpoint/2010/main" val="2690045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237CD74-FC40-4876-BB1D-EC1AE8B3459B}"/>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3" name="页脚占位符 2">
            <a:extLst>
              <a:ext uri="{FF2B5EF4-FFF2-40B4-BE49-F238E27FC236}">
                <a16:creationId xmlns:a16="http://schemas.microsoft.com/office/drawing/2014/main" id="{EA756E6D-262B-4844-8E1D-6F36D590D49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C1B5571-C271-4CBF-B5D8-231BAC968278}"/>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Tree>
    <p:extLst>
      <p:ext uri="{BB962C8B-B14F-4D97-AF65-F5344CB8AC3E}">
        <p14:creationId xmlns:p14="http://schemas.microsoft.com/office/powerpoint/2010/main" val="34302166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D0830-4CD4-4A95-A543-D9BD8900355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5F0D981-733D-4465-9353-454839A2DA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0C08DB3-C22A-49C1-998C-4FCCA91B04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497F2D-9E2E-4EB6-B1F1-3477180442C2}"/>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6" name="页脚占位符 5">
            <a:extLst>
              <a:ext uri="{FF2B5EF4-FFF2-40B4-BE49-F238E27FC236}">
                <a16:creationId xmlns:a16="http://schemas.microsoft.com/office/drawing/2014/main" id="{FEFB6C4C-5B33-4AB1-90A4-7F50A752DAF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F992394-9CEE-4C5E-AFC2-63C5B579BF37}"/>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Tree>
    <p:extLst>
      <p:ext uri="{BB962C8B-B14F-4D97-AF65-F5344CB8AC3E}">
        <p14:creationId xmlns:p14="http://schemas.microsoft.com/office/powerpoint/2010/main" val="39999529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1273E-1EED-4CFB-99D7-2FDAFFD84F6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193C8EE-2065-43A4-996B-5BEAD040B7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58C9453-D019-46C5-BA50-EE2B4A7D76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1833B90-B9FF-4778-8EA4-F01103472A49}"/>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6" name="页脚占位符 5">
            <a:extLst>
              <a:ext uri="{FF2B5EF4-FFF2-40B4-BE49-F238E27FC236}">
                <a16:creationId xmlns:a16="http://schemas.microsoft.com/office/drawing/2014/main" id="{1DB9F956-F5C6-4C86-949F-2A72704AE88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DCDA2F0-0205-4809-82D7-D75CF7F5EE43}"/>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Tree>
    <p:extLst>
      <p:ext uri="{BB962C8B-B14F-4D97-AF65-F5344CB8AC3E}">
        <p14:creationId xmlns:p14="http://schemas.microsoft.com/office/powerpoint/2010/main" val="29725369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CAAD8E-BE5D-4124-BCE7-BD4B9E0F551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E914FC3-E003-49DD-9A66-7285B3BC6D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B1DE48-20E1-4298-8254-5359F544D1A4}"/>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5" name="页脚占位符 4">
            <a:extLst>
              <a:ext uri="{FF2B5EF4-FFF2-40B4-BE49-F238E27FC236}">
                <a16:creationId xmlns:a16="http://schemas.microsoft.com/office/drawing/2014/main" id="{10A1CCDC-D4EA-40E4-99C4-4C229AF83C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A59B79-FEDA-4E02-B71A-BA2DC7C8BD1C}"/>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Tree>
    <p:extLst>
      <p:ext uri="{BB962C8B-B14F-4D97-AF65-F5344CB8AC3E}">
        <p14:creationId xmlns:p14="http://schemas.microsoft.com/office/powerpoint/2010/main" val="14809588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F70485-53E6-4421-A823-2BD34926CB8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6BBE40-DB0E-4946-8586-89330FD4D6F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196F3EF-6106-44A5-94BC-C220311CE3B7}"/>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5" name="页脚占位符 4">
            <a:extLst>
              <a:ext uri="{FF2B5EF4-FFF2-40B4-BE49-F238E27FC236}">
                <a16:creationId xmlns:a16="http://schemas.microsoft.com/office/drawing/2014/main" id="{982E4D3F-8DB0-4F16-B024-553F9DFA3D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B9FB13-E75C-43D3-B224-FAD039C1EB58}"/>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Tree>
    <p:extLst>
      <p:ext uri="{BB962C8B-B14F-4D97-AF65-F5344CB8AC3E}">
        <p14:creationId xmlns:p14="http://schemas.microsoft.com/office/powerpoint/2010/main" val="302542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版本_2">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73E15E8-5D31-4153-8650-7DE434889B8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3323F3-D8B2-470E-96AE-33D97ADDEA52}"/>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5" name="页脚占位符 4">
            <a:extLst>
              <a:ext uri="{FF2B5EF4-FFF2-40B4-BE49-F238E27FC236}">
                <a16:creationId xmlns:a16="http://schemas.microsoft.com/office/drawing/2014/main" id="{71F0A163-7D1D-40F1-95A7-0BA195CC79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7B4EF0-4DFE-48B4-81FF-B7097991F74D}"/>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
        <p:nvSpPr>
          <p:cNvPr id="7" name="矩形: 圆角 6">
            <a:extLst>
              <a:ext uri="{FF2B5EF4-FFF2-40B4-BE49-F238E27FC236}">
                <a16:creationId xmlns:a16="http://schemas.microsoft.com/office/drawing/2014/main" id="{D6C6B8F6-5641-D8EF-68B6-5A6A02DE0304}"/>
              </a:ext>
            </a:extLst>
          </p:cNvPr>
          <p:cNvSpPr/>
          <p:nvPr userDrawn="1"/>
        </p:nvSpPr>
        <p:spPr>
          <a:xfrm>
            <a:off x="10322560" y="11611"/>
            <a:ext cx="1869440"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638C3BC6-9805-1C19-8CD4-24C69B472097}"/>
              </a:ext>
            </a:extLst>
          </p:cNvPr>
          <p:cNvSpPr/>
          <p:nvPr userDrawn="1"/>
        </p:nvSpPr>
        <p:spPr>
          <a:xfrm>
            <a:off x="8453120" y="11611"/>
            <a:ext cx="1869440"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82C33B8-FCAC-0F7A-EF31-83601BB3D9E7}"/>
              </a:ext>
            </a:extLst>
          </p:cNvPr>
          <p:cNvSpPr/>
          <p:nvPr userDrawn="1"/>
        </p:nvSpPr>
        <p:spPr>
          <a:xfrm>
            <a:off x="6583680" y="11611"/>
            <a:ext cx="1869440" cy="599440"/>
          </a:xfrm>
          <a:prstGeom prst="roundRect">
            <a:avLst>
              <a:gd name="adj" fmla="val 28774"/>
            </a:avLst>
          </a:prstGeom>
          <a:solidFill>
            <a:srgbClr val="F3F8B6">
              <a:alpha val="70588"/>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圆角 9">
            <a:extLst>
              <a:ext uri="{FF2B5EF4-FFF2-40B4-BE49-F238E27FC236}">
                <a16:creationId xmlns:a16="http://schemas.microsoft.com/office/drawing/2014/main" id="{53D778DB-0894-1782-E4BD-468199DB9335}"/>
              </a:ext>
            </a:extLst>
          </p:cNvPr>
          <p:cNvSpPr/>
          <p:nvPr userDrawn="1"/>
        </p:nvSpPr>
        <p:spPr>
          <a:xfrm>
            <a:off x="4714240" y="11611"/>
            <a:ext cx="1869440"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11">
            <a:extLst>
              <a:ext uri="{FF2B5EF4-FFF2-40B4-BE49-F238E27FC236}">
                <a16:creationId xmlns:a16="http://schemas.microsoft.com/office/drawing/2014/main" id="{5DC17E0D-8A17-B1B8-6E93-EF47F414B35B}"/>
              </a:ext>
            </a:extLst>
          </p:cNvPr>
          <p:cNvSpPr>
            <a:spLocks noGrp="1"/>
          </p:cNvSpPr>
          <p:nvPr>
            <p:ph sz="quarter" idx="13"/>
          </p:nvPr>
        </p:nvSpPr>
        <p:spPr>
          <a:xfrm>
            <a:off x="4872672" y="120650"/>
            <a:ext cx="155257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3" name="内容占位符 11">
            <a:extLst>
              <a:ext uri="{FF2B5EF4-FFF2-40B4-BE49-F238E27FC236}">
                <a16:creationId xmlns:a16="http://schemas.microsoft.com/office/drawing/2014/main" id="{B2776F66-A4F3-39FE-3676-777A05B5BA12}"/>
              </a:ext>
            </a:extLst>
          </p:cNvPr>
          <p:cNvSpPr>
            <a:spLocks noGrp="1"/>
          </p:cNvSpPr>
          <p:nvPr>
            <p:ph sz="quarter" idx="14"/>
          </p:nvPr>
        </p:nvSpPr>
        <p:spPr>
          <a:xfrm>
            <a:off x="6742793" y="120650"/>
            <a:ext cx="155257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4" name="内容占位符 11">
            <a:extLst>
              <a:ext uri="{FF2B5EF4-FFF2-40B4-BE49-F238E27FC236}">
                <a16:creationId xmlns:a16="http://schemas.microsoft.com/office/drawing/2014/main" id="{C56DD951-336E-63D1-243E-81D327F92EEC}"/>
              </a:ext>
            </a:extLst>
          </p:cNvPr>
          <p:cNvSpPr>
            <a:spLocks noGrp="1"/>
          </p:cNvSpPr>
          <p:nvPr>
            <p:ph sz="quarter" idx="15"/>
          </p:nvPr>
        </p:nvSpPr>
        <p:spPr>
          <a:xfrm>
            <a:off x="8612914" y="120650"/>
            <a:ext cx="155257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5" name="内容占位符 11">
            <a:extLst>
              <a:ext uri="{FF2B5EF4-FFF2-40B4-BE49-F238E27FC236}">
                <a16:creationId xmlns:a16="http://schemas.microsoft.com/office/drawing/2014/main" id="{C4CA39CE-0E73-4E37-8A8D-2E2166182FF9}"/>
              </a:ext>
            </a:extLst>
          </p:cNvPr>
          <p:cNvSpPr>
            <a:spLocks noGrp="1"/>
          </p:cNvSpPr>
          <p:nvPr>
            <p:ph sz="quarter" idx="16"/>
          </p:nvPr>
        </p:nvSpPr>
        <p:spPr>
          <a:xfrm>
            <a:off x="10483034" y="120650"/>
            <a:ext cx="155257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grpSp>
        <p:nvGrpSpPr>
          <p:cNvPr id="11" name="组合 10">
            <a:extLst>
              <a:ext uri="{FF2B5EF4-FFF2-40B4-BE49-F238E27FC236}">
                <a16:creationId xmlns:a16="http://schemas.microsoft.com/office/drawing/2014/main" id="{32EED308-876C-E850-2834-45C5491AE904}"/>
              </a:ext>
            </a:extLst>
          </p:cNvPr>
          <p:cNvGrpSpPr/>
          <p:nvPr userDrawn="1"/>
        </p:nvGrpSpPr>
        <p:grpSpPr>
          <a:xfrm>
            <a:off x="1124038" y="0"/>
            <a:ext cx="3393536" cy="773196"/>
            <a:chOff x="523206" y="2977740"/>
            <a:chExt cx="5816523" cy="1624919"/>
          </a:xfrm>
        </p:grpSpPr>
        <p:sp>
          <p:nvSpPr>
            <p:cNvPr id="16" name="文本框 34">
              <a:extLst>
                <a:ext uri="{FF2B5EF4-FFF2-40B4-BE49-F238E27FC236}">
                  <a16:creationId xmlns:a16="http://schemas.microsoft.com/office/drawing/2014/main" id="{5B44A8D1-8EAD-FFBD-136C-3B5814A7F7EE}"/>
                </a:ext>
              </a:extLst>
            </p:cNvPr>
            <p:cNvSpPr txBox="1"/>
            <p:nvPr/>
          </p:nvSpPr>
          <p:spPr>
            <a:xfrm>
              <a:off x="523206" y="3332452"/>
              <a:ext cx="5816523" cy="9702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defRPr/>
              </a:pPr>
              <a:endParaRPr lang="zh-CN" altLang="en-US" sz="2400" b="1" dirty="0">
                <a:latin typeface="微软雅黑" panose="020B0503020204020204" pitchFamily="34" charset="-122"/>
                <a:ea typeface="微软雅黑" panose="020B0503020204020204" pitchFamily="34" charset="-122"/>
                <a:cs typeface="+mn-ea"/>
                <a:sym typeface="+mn-lt"/>
              </a:endParaRPr>
            </a:p>
          </p:txBody>
        </p:sp>
        <p:grpSp>
          <p:nvGrpSpPr>
            <p:cNvPr id="17" name="组合 16">
              <a:extLst>
                <a:ext uri="{FF2B5EF4-FFF2-40B4-BE49-F238E27FC236}">
                  <a16:creationId xmlns:a16="http://schemas.microsoft.com/office/drawing/2014/main" id="{925172E3-F363-4559-D455-911BF6814916}"/>
                </a:ext>
              </a:extLst>
            </p:cNvPr>
            <p:cNvGrpSpPr/>
            <p:nvPr/>
          </p:nvGrpSpPr>
          <p:grpSpPr>
            <a:xfrm>
              <a:off x="825752" y="2977740"/>
              <a:ext cx="5253829" cy="1624919"/>
              <a:chOff x="6255657" y="1723433"/>
              <a:chExt cx="4996203" cy="1624919"/>
            </a:xfrm>
          </p:grpSpPr>
          <p:grpSp>
            <p:nvGrpSpPr>
              <p:cNvPr id="18" name="组合 17">
                <a:extLst>
                  <a:ext uri="{FF2B5EF4-FFF2-40B4-BE49-F238E27FC236}">
                    <a16:creationId xmlns:a16="http://schemas.microsoft.com/office/drawing/2014/main" id="{78E6D7D4-07F8-14AD-57FB-AF3AC44F1398}"/>
                  </a:ext>
                </a:extLst>
              </p:cNvPr>
              <p:cNvGrpSpPr/>
              <p:nvPr/>
            </p:nvGrpSpPr>
            <p:grpSpPr>
              <a:xfrm>
                <a:off x="6255657" y="1723433"/>
                <a:ext cx="4996203" cy="167594"/>
                <a:chOff x="6255657" y="1723433"/>
                <a:chExt cx="4996203" cy="167594"/>
              </a:xfrm>
            </p:grpSpPr>
            <p:sp>
              <p:nvSpPr>
                <p:cNvPr id="22" name="圆: 空心 21">
                  <a:extLst>
                    <a:ext uri="{FF2B5EF4-FFF2-40B4-BE49-F238E27FC236}">
                      <a16:creationId xmlns:a16="http://schemas.microsoft.com/office/drawing/2014/main" id="{326B2384-5020-26EC-3376-6B933B87DCAC}"/>
                    </a:ext>
                  </a:extLst>
                </p:cNvPr>
                <p:cNvSpPr/>
                <p:nvPr/>
              </p:nvSpPr>
              <p:spPr>
                <a:xfrm>
                  <a:off x="11084266" y="1723433"/>
                  <a:ext cx="167594" cy="167594"/>
                </a:xfrm>
                <a:prstGeom prst="donut">
                  <a:avLst>
                    <a:gd name="adj" fmla="val 8054"/>
                  </a:avLst>
                </a:prstGeom>
                <a:solidFill>
                  <a:srgbClr val="A97742"/>
                </a:solidFill>
                <a:ln>
                  <a:solidFill>
                    <a:srgbClr val="00979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900">
                    <a:latin typeface="思源黑体 CN Light" panose="020B0300000000000000" pitchFamily="34" charset="-122"/>
                    <a:ea typeface="思源黑体 CN Light" panose="020B0300000000000000" pitchFamily="34" charset="-122"/>
                    <a:cs typeface="+mn-ea"/>
                  </a:endParaRPr>
                </a:p>
              </p:txBody>
            </p:sp>
            <p:cxnSp>
              <p:nvCxnSpPr>
                <p:cNvPr id="23" name="直接连接符 22">
                  <a:extLst>
                    <a:ext uri="{FF2B5EF4-FFF2-40B4-BE49-F238E27FC236}">
                      <a16:creationId xmlns:a16="http://schemas.microsoft.com/office/drawing/2014/main" id="{497DC59E-DEF1-A1D4-067E-394BE1EBFA70}"/>
                    </a:ext>
                  </a:extLst>
                </p:cNvPr>
                <p:cNvCxnSpPr/>
                <p:nvPr/>
              </p:nvCxnSpPr>
              <p:spPr>
                <a:xfrm>
                  <a:off x="6255657" y="1807231"/>
                  <a:ext cx="47316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D0A6B31A-C3CB-7474-D1EA-FB49DC25480A}"/>
                  </a:ext>
                </a:extLst>
              </p:cNvPr>
              <p:cNvGrpSpPr/>
              <p:nvPr/>
            </p:nvGrpSpPr>
            <p:grpSpPr>
              <a:xfrm flipH="1">
                <a:off x="6255657" y="3180758"/>
                <a:ext cx="4996203" cy="167594"/>
                <a:chOff x="6255657" y="1723433"/>
                <a:chExt cx="4996203" cy="167594"/>
              </a:xfrm>
            </p:grpSpPr>
            <p:sp>
              <p:nvSpPr>
                <p:cNvPr id="20" name="圆: 空心 19">
                  <a:extLst>
                    <a:ext uri="{FF2B5EF4-FFF2-40B4-BE49-F238E27FC236}">
                      <a16:creationId xmlns:a16="http://schemas.microsoft.com/office/drawing/2014/main" id="{BEE4BDD2-C0E3-1952-52F6-7FDF86487D2F}"/>
                    </a:ext>
                  </a:extLst>
                </p:cNvPr>
                <p:cNvSpPr/>
                <p:nvPr/>
              </p:nvSpPr>
              <p:spPr>
                <a:xfrm>
                  <a:off x="11084266" y="1723433"/>
                  <a:ext cx="167594" cy="167594"/>
                </a:xfrm>
                <a:prstGeom prst="donut">
                  <a:avLst>
                    <a:gd name="adj" fmla="val 8054"/>
                  </a:avLst>
                </a:prstGeom>
                <a:solidFill>
                  <a:srgbClr val="A97742"/>
                </a:solidFill>
                <a:ln>
                  <a:solidFill>
                    <a:srgbClr val="00979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900">
                    <a:latin typeface="思源黑体 CN Light" panose="020B0300000000000000" pitchFamily="34" charset="-122"/>
                    <a:ea typeface="思源黑体 CN Light" panose="020B0300000000000000" pitchFamily="34" charset="-122"/>
                    <a:cs typeface="+mn-ea"/>
                  </a:endParaRPr>
                </a:p>
              </p:txBody>
            </p:sp>
            <p:cxnSp>
              <p:nvCxnSpPr>
                <p:cNvPr id="21" name="直接连接符 20">
                  <a:extLst>
                    <a:ext uri="{FF2B5EF4-FFF2-40B4-BE49-F238E27FC236}">
                      <a16:creationId xmlns:a16="http://schemas.microsoft.com/office/drawing/2014/main" id="{B4FD64FB-3218-D8EE-0F0C-D6721EDA9B14}"/>
                    </a:ext>
                  </a:extLst>
                </p:cNvPr>
                <p:cNvCxnSpPr/>
                <p:nvPr/>
              </p:nvCxnSpPr>
              <p:spPr>
                <a:xfrm>
                  <a:off x="6255657" y="1807231"/>
                  <a:ext cx="47316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4" name="文本占位符 28">
            <a:extLst>
              <a:ext uri="{FF2B5EF4-FFF2-40B4-BE49-F238E27FC236}">
                <a16:creationId xmlns:a16="http://schemas.microsoft.com/office/drawing/2014/main" id="{6D5BEE18-3DBF-65DC-0322-D3BE1C32FFFF}"/>
              </a:ext>
            </a:extLst>
          </p:cNvPr>
          <p:cNvSpPr>
            <a:spLocks noGrp="1"/>
          </p:cNvSpPr>
          <p:nvPr>
            <p:ph type="body" sz="quarter" idx="18"/>
          </p:nvPr>
        </p:nvSpPr>
        <p:spPr>
          <a:xfrm>
            <a:off x="1268000" y="124185"/>
            <a:ext cx="3003877" cy="550863"/>
          </a:xfrm>
        </p:spPr>
        <p:txBody>
          <a:bodyPr>
            <a:normAutofit/>
          </a:bodyPr>
          <a:lstStyle>
            <a:lvl1pPr marL="0" indent="0" algn="ctr">
              <a:buNone/>
              <a:defRPr lang="zh-CN" altLang="en-US" sz="2400" b="1" kern="1200" dirty="0">
                <a:solidFill>
                  <a:schemeClr val="tx1"/>
                </a:solidFill>
                <a:latin typeface="微软雅黑" panose="020B0503020204020204" pitchFamily="34" charset="-122"/>
                <a:ea typeface="微软雅黑" panose="020B0503020204020204" pitchFamily="34" charset="-122"/>
                <a:cs typeface="+mn-ea"/>
              </a:defRPr>
            </a:lvl1pPr>
          </a:lstStyle>
          <a:p>
            <a:pPr lvl="0"/>
            <a:endParaRPr lang="zh-CN" altLang="en-US" dirty="0"/>
          </a:p>
        </p:txBody>
      </p:sp>
      <p:pic>
        <p:nvPicPr>
          <p:cNvPr id="25" name="图形 24">
            <a:extLst>
              <a:ext uri="{FF2B5EF4-FFF2-40B4-BE49-F238E27FC236}">
                <a16:creationId xmlns:a16="http://schemas.microsoft.com/office/drawing/2014/main" id="{D9951456-F593-7A9A-FEC2-A2C6B3D3AFE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1878"/>
            <a:ext cx="1108274" cy="1078678"/>
          </a:xfrm>
          <a:prstGeom prst="rect">
            <a:avLst/>
          </a:prstGeom>
        </p:spPr>
      </p:pic>
    </p:spTree>
    <p:extLst>
      <p:ext uri="{BB962C8B-B14F-4D97-AF65-F5344CB8AC3E}">
        <p14:creationId xmlns:p14="http://schemas.microsoft.com/office/powerpoint/2010/main" val="508446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版本_3">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73E15E8-5D31-4153-8650-7DE434889B8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3323F3-D8B2-470E-96AE-33D97ADDEA52}"/>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5" name="页脚占位符 4">
            <a:extLst>
              <a:ext uri="{FF2B5EF4-FFF2-40B4-BE49-F238E27FC236}">
                <a16:creationId xmlns:a16="http://schemas.microsoft.com/office/drawing/2014/main" id="{71F0A163-7D1D-40F1-95A7-0BA195CC79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7B4EF0-4DFE-48B4-81FF-B7097991F74D}"/>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
        <p:nvSpPr>
          <p:cNvPr id="7" name="矩形: 圆角 6">
            <a:extLst>
              <a:ext uri="{FF2B5EF4-FFF2-40B4-BE49-F238E27FC236}">
                <a16:creationId xmlns:a16="http://schemas.microsoft.com/office/drawing/2014/main" id="{D6C6B8F6-5641-D8EF-68B6-5A6A02DE0304}"/>
              </a:ext>
            </a:extLst>
          </p:cNvPr>
          <p:cNvSpPr/>
          <p:nvPr userDrawn="1"/>
        </p:nvSpPr>
        <p:spPr>
          <a:xfrm>
            <a:off x="10322560" y="11611"/>
            <a:ext cx="1869440"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638C3BC6-9805-1C19-8CD4-24C69B472097}"/>
              </a:ext>
            </a:extLst>
          </p:cNvPr>
          <p:cNvSpPr/>
          <p:nvPr userDrawn="1"/>
        </p:nvSpPr>
        <p:spPr>
          <a:xfrm>
            <a:off x="8453120" y="11611"/>
            <a:ext cx="1869440" cy="599440"/>
          </a:xfrm>
          <a:prstGeom prst="roundRect">
            <a:avLst>
              <a:gd name="adj" fmla="val 28774"/>
            </a:avLst>
          </a:prstGeom>
          <a:solidFill>
            <a:srgbClr val="F3F8B6">
              <a:alpha val="70588"/>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9" name="矩形: 圆角 8">
            <a:extLst>
              <a:ext uri="{FF2B5EF4-FFF2-40B4-BE49-F238E27FC236}">
                <a16:creationId xmlns:a16="http://schemas.microsoft.com/office/drawing/2014/main" id="{082C33B8-FCAC-0F7A-EF31-83601BB3D9E7}"/>
              </a:ext>
            </a:extLst>
          </p:cNvPr>
          <p:cNvSpPr/>
          <p:nvPr userDrawn="1"/>
        </p:nvSpPr>
        <p:spPr>
          <a:xfrm>
            <a:off x="6583680" y="11611"/>
            <a:ext cx="1869440"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53D778DB-0894-1782-E4BD-468199DB9335}"/>
              </a:ext>
            </a:extLst>
          </p:cNvPr>
          <p:cNvSpPr/>
          <p:nvPr userDrawn="1"/>
        </p:nvSpPr>
        <p:spPr>
          <a:xfrm>
            <a:off x="4714240" y="11611"/>
            <a:ext cx="1869440"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11">
            <a:extLst>
              <a:ext uri="{FF2B5EF4-FFF2-40B4-BE49-F238E27FC236}">
                <a16:creationId xmlns:a16="http://schemas.microsoft.com/office/drawing/2014/main" id="{5DC17E0D-8A17-B1B8-6E93-EF47F414B35B}"/>
              </a:ext>
            </a:extLst>
          </p:cNvPr>
          <p:cNvSpPr>
            <a:spLocks noGrp="1"/>
          </p:cNvSpPr>
          <p:nvPr>
            <p:ph sz="quarter" idx="13"/>
          </p:nvPr>
        </p:nvSpPr>
        <p:spPr>
          <a:xfrm>
            <a:off x="4872672" y="120650"/>
            <a:ext cx="155257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3" name="内容占位符 11">
            <a:extLst>
              <a:ext uri="{FF2B5EF4-FFF2-40B4-BE49-F238E27FC236}">
                <a16:creationId xmlns:a16="http://schemas.microsoft.com/office/drawing/2014/main" id="{B2776F66-A4F3-39FE-3676-777A05B5BA12}"/>
              </a:ext>
            </a:extLst>
          </p:cNvPr>
          <p:cNvSpPr>
            <a:spLocks noGrp="1"/>
          </p:cNvSpPr>
          <p:nvPr>
            <p:ph sz="quarter" idx="14"/>
          </p:nvPr>
        </p:nvSpPr>
        <p:spPr>
          <a:xfrm>
            <a:off x="6742793" y="120650"/>
            <a:ext cx="155257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4" name="内容占位符 11">
            <a:extLst>
              <a:ext uri="{FF2B5EF4-FFF2-40B4-BE49-F238E27FC236}">
                <a16:creationId xmlns:a16="http://schemas.microsoft.com/office/drawing/2014/main" id="{C56DD951-336E-63D1-243E-81D327F92EEC}"/>
              </a:ext>
            </a:extLst>
          </p:cNvPr>
          <p:cNvSpPr>
            <a:spLocks noGrp="1"/>
          </p:cNvSpPr>
          <p:nvPr>
            <p:ph sz="quarter" idx="15"/>
          </p:nvPr>
        </p:nvSpPr>
        <p:spPr>
          <a:xfrm>
            <a:off x="8612914" y="120650"/>
            <a:ext cx="155257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5" name="内容占位符 11">
            <a:extLst>
              <a:ext uri="{FF2B5EF4-FFF2-40B4-BE49-F238E27FC236}">
                <a16:creationId xmlns:a16="http://schemas.microsoft.com/office/drawing/2014/main" id="{C4CA39CE-0E73-4E37-8A8D-2E2166182FF9}"/>
              </a:ext>
            </a:extLst>
          </p:cNvPr>
          <p:cNvSpPr>
            <a:spLocks noGrp="1"/>
          </p:cNvSpPr>
          <p:nvPr>
            <p:ph sz="quarter" idx="16"/>
          </p:nvPr>
        </p:nvSpPr>
        <p:spPr>
          <a:xfrm>
            <a:off x="10483034" y="120650"/>
            <a:ext cx="155257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grpSp>
        <p:nvGrpSpPr>
          <p:cNvPr id="11" name="组合 10">
            <a:extLst>
              <a:ext uri="{FF2B5EF4-FFF2-40B4-BE49-F238E27FC236}">
                <a16:creationId xmlns:a16="http://schemas.microsoft.com/office/drawing/2014/main" id="{1786AF45-9D2F-3C85-207A-B93855EDD654}"/>
              </a:ext>
            </a:extLst>
          </p:cNvPr>
          <p:cNvGrpSpPr/>
          <p:nvPr userDrawn="1"/>
        </p:nvGrpSpPr>
        <p:grpSpPr>
          <a:xfrm>
            <a:off x="1124038" y="0"/>
            <a:ext cx="3393536" cy="773196"/>
            <a:chOff x="523206" y="2977740"/>
            <a:chExt cx="5816523" cy="1624919"/>
          </a:xfrm>
        </p:grpSpPr>
        <p:sp>
          <p:nvSpPr>
            <p:cNvPr id="16" name="文本框 34">
              <a:extLst>
                <a:ext uri="{FF2B5EF4-FFF2-40B4-BE49-F238E27FC236}">
                  <a16:creationId xmlns:a16="http://schemas.microsoft.com/office/drawing/2014/main" id="{6939FF3E-5FC9-CF62-D061-56A387CE76CF}"/>
                </a:ext>
              </a:extLst>
            </p:cNvPr>
            <p:cNvSpPr txBox="1"/>
            <p:nvPr/>
          </p:nvSpPr>
          <p:spPr>
            <a:xfrm>
              <a:off x="523206" y="3332452"/>
              <a:ext cx="5816523" cy="9702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defRPr/>
              </a:pPr>
              <a:endParaRPr lang="zh-CN" altLang="en-US" sz="2400" b="1" dirty="0">
                <a:latin typeface="微软雅黑" panose="020B0503020204020204" pitchFamily="34" charset="-122"/>
                <a:ea typeface="微软雅黑" panose="020B0503020204020204" pitchFamily="34" charset="-122"/>
                <a:cs typeface="+mn-ea"/>
                <a:sym typeface="+mn-lt"/>
              </a:endParaRPr>
            </a:p>
          </p:txBody>
        </p:sp>
        <p:grpSp>
          <p:nvGrpSpPr>
            <p:cNvPr id="17" name="组合 16">
              <a:extLst>
                <a:ext uri="{FF2B5EF4-FFF2-40B4-BE49-F238E27FC236}">
                  <a16:creationId xmlns:a16="http://schemas.microsoft.com/office/drawing/2014/main" id="{B50D5403-1DAF-02A3-6B07-CA28C3F23C39}"/>
                </a:ext>
              </a:extLst>
            </p:cNvPr>
            <p:cNvGrpSpPr/>
            <p:nvPr/>
          </p:nvGrpSpPr>
          <p:grpSpPr>
            <a:xfrm>
              <a:off x="825752" y="2977740"/>
              <a:ext cx="5253829" cy="1624919"/>
              <a:chOff x="6255657" y="1723433"/>
              <a:chExt cx="4996203" cy="1624919"/>
            </a:xfrm>
          </p:grpSpPr>
          <p:grpSp>
            <p:nvGrpSpPr>
              <p:cNvPr id="18" name="组合 17">
                <a:extLst>
                  <a:ext uri="{FF2B5EF4-FFF2-40B4-BE49-F238E27FC236}">
                    <a16:creationId xmlns:a16="http://schemas.microsoft.com/office/drawing/2014/main" id="{53801C7B-4B27-16F2-2FAF-417A238C479A}"/>
                  </a:ext>
                </a:extLst>
              </p:cNvPr>
              <p:cNvGrpSpPr/>
              <p:nvPr/>
            </p:nvGrpSpPr>
            <p:grpSpPr>
              <a:xfrm>
                <a:off x="6255657" y="1723433"/>
                <a:ext cx="4996203" cy="167594"/>
                <a:chOff x="6255657" y="1723433"/>
                <a:chExt cx="4996203" cy="167594"/>
              </a:xfrm>
            </p:grpSpPr>
            <p:sp>
              <p:nvSpPr>
                <p:cNvPr id="22" name="圆: 空心 21">
                  <a:extLst>
                    <a:ext uri="{FF2B5EF4-FFF2-40B4-BE49-F238E27FC236}">
                      <a16:creationId xmlns:a16="http://schemas.microsoft.com/office/drawing/2014/main" id="{0BCB5137-D1BB-4110-B7C3-BD14134066E7}"/>
                    </a:ext>
                  </a:extLst>
                </p:cNvPr>
                <p:cNvSpPr/>
                <p:nvPr/>
              </p:nvSpPr>
              <p:spPr>
                <a:xfrm>
                  <a:off x="11084266" y="1723433"/>
                  <a:ext cx="167594" cy="167594"/>
                </a:xfrm>
                <a:prstGeom prst="donut">
                  <a:avLst>
                    <a:gd name="adj" fmla="val 8054"/>
                  </a:avLst>
                </a:prstGeom>
                <a:solidFill>
                  <a:srgbClr val="A97742"/>
                </a:solidFill>
                <a:ln>
                  <a:solidFill>
                    <a:srgbClr val="00979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900">
                    <a:latin typeface="思源黑体 CN Light" panose="020B0300000000000000" pitchFamily="34" charset="-122"/>
                    <a:ea typeface="思源黑体 CN Light" panose="020B0300000000000000" pitchFamily="34" charset="-122"/>
                    <a:cs typeface="+mn-ea"/>
                  </a:endParaRPr>
                </a:p>
              </p:txBody>
            </p:sp>
            <p:cxnSp>
              <p:nvCxnSpPr>
                <p:cNvPr id="23" name="直接连接符 22">
                  <a:extLst>
                    <a:ext uri="{FF2B5EF4-FFF2-40B4-BE49-F238E27FC236}">
                      <a16:creationId xmlns:a16="http://schemas.microsoft.com/office/drawing/2014/main" id="{A2709E26-4C2F-95CC-6E7D-E6BA95169D2E}"/>
                    </a:ext>
                  </a:extLst>
                </p:cNvPr>
                <p:cNvCxnSpPr/>
                <p:nvPr/>
              </p:nvCxnSpPr>
              <p:spPr>
                <a:xfrm>
                  <a:off x="6255657" y="1807231"/>
                  <a:ext cx="47316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BB9466B2-7F87-87FE-E9F0-AD2C128D3B99}"/>
                  </a:ext>
                </a:extLst>
              </p:cNvPr>
              <p:cNvGrpSpPr/>
              <p:nvPr/>
            </p:nvGrpSpPr>
            <p:grpSpPr>
              <a:xfrm flipH="1">
                <a:off x="6255657" y="3180758"/>
                <a:ext cx="4996203" cy="167594"/>
                <a:chOff x="6255657" y="1723433"/>
                <a:chExt cx="4996203" cy="167594"/>
              </a:xfrm>
            </p:grpSpPr>
            <p:sp>
              <p:nvSpPr>
                <p:cNvPr id="20" name="圆: 空心 19">
                  <a:extLst>
                    <a:ext uri="{FF2B5EF4-FFF2-40B4-BE49-F238E27FC236}">
                      <a16:creationId xmlns:a16="http://schemas.microsoft.com/office/drawing/2014/main" id="{7243B282-025B-0783-168A-942EF3C00292}"/>
                    </a:ext>
                  </a:extLst>
                </p:cNvPr>
                <p:cNvSpPr/>
                <p:nvPr/>
              </p:nvSpPr>
              <p:spPr>
                <a:xfrm>
                  <a:off x="11084266" y="1723433"/>
                  <a:ext cx="167594" cy="167594"/>
                </a:xfrm>
                <a:prstGeom prst="donut">
                  <a:avLst>
                    <a:gd name="adj" fmla="val 8054"/>
                  </a:avLst>
                </a:prstGeom>
                <a:solidFill>
                  <a:srgbClr val="A97742"/>
                </a:solidFill>
                <a:ln>
                  <a:solidFill>
                    <a:srgbClr val="00979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900">
                    <a:latin typeface="思源黑体 CN Light" panose="020B0300000000000000" pitchFamily="34" charset="-122"/>
                    <a:ea typeface="思源黑体 CN Light" panose="020B0300000000000000" pitchFamily="34" charset="-122"/>
                    <a:cs typeface="+mn-ea"/>
                  </a:endParaRPr>
                </a:p>
              </p:txBody>
            </p:sp>
            <p:cxnSp>
              <p:nvCxnSpPr>
                <p:cNvPr id="21" name="直接连接符 20">
                  <a:extLst>
                    <a:ext uri="{FF2B5EF4-FFF2-40B4-BE49-F238E27FC236}">
                      <a16:creationId xmlns:a16="http://schemas.microsoft.com/office/drawing/2014/main" id="{9FAF8B75-9578-7C13-C27D-95A3689A5766}"/>
                    </a:ext>
                  </a:extLst>
                </p:cNvPr>
                <p:cNvCxnSpPr/>
                <p:nvPr/>
              </p:nvCxnSpPr>
              <p:spPr>
                <a:xfrm>
                  <a:off x="6255657" y="1807231"/>
                  <a:ext cx="47316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4" name="文本占位符 28">
            <a:extLst>
              <a:ext uri="{FF2B5EF4-FFF2-40B4-BE49-F238E27FC236}">
                <a16:creationId xmlns:a16="http://schemas.microsoft.com/office/drawing/2014/main" id="{46FB5534-E7A2-EF0A-252B-78141EB4AC00}"/>
              </a:ext>
            </a:extLst>
          </p:cNvPr>
          <p:cNvSpPr>
            <a:spLocks noGrp="1"/>
          </p:cNvSpPr>
          <p:nvPr>
            <p:ph type="body" sz="quarter" idx="18"/>
          </p:nvPr>
        </p:nvSpPr>
        <p:spPr>
          <a:xfrm>
            <a:off x="1268000" y="124185"/>
            <a:ext cx="3003877" cy="550863"/>
          </a:xfrm>
        </p:spPr>
        <p:txBody>
          <a:bodyPr>
            <a:normAutofit/>
          </a:bodyPr>
          <a:lstStyle>
            <a:lvl1pPr marL="0" indent="0" algn="ctr">
              <a:buNone/>
              <a:defRPr lang="zh-CN" altLang="en-US" sz="2400" b="1" kern="1200" dirty="0">
                <a:solidFill>
                  <a:schemeClr val="tx1"/>
                </a:solidFill>
                <a:latin typeface="微软雅黑" panose="020B0503020204020204" pitchFamily="34" charset="-122"/>
                <a:ea typeface="微软雅黑" panose="020B0503020204020204" pitchFamily="34" charset="-122"/>
                <a:cs typeface="+mn-ea"/>
              </a:defRPr>
            </a:lvl1pPr>
          </a:lstStyle>
          <a:p>
            <a:pPr lvl="0"/>
            <a:endParaRPr lang="zh-CN" altLang="en-US" dirty="0"/>
          </a:p>
        </p:txBody>
      </p:sp>
      <p:pic>
        <p:nvPicPr>
          <p:cNvPr id="25" name="图形 24">
            <a:extLst>
              <a:ext uri="{FF2B5EF4-FFF2-40B4-BE49-F238E27FC236}">
                <a16:creationId xmlns:a16="http://schemas.microsoft.com/office/drawing/2014/main" id="{6B3A44E4-268D-7FF9-1F1A-A494BFBEC83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1878"/>
            <a:ext cx="1108274" cy="1078678"/>
          </a:xfrm>
          <a:prstGeom prst="rect">
            <a:avLst/>
          </a:prstGeom>
        </p:spPr>
      </p:pic>
    </p:spTree>
    <p:extLst>
      <p:ext uri="{BB962C8B-B14F-4D97-AF65-F5344CB8AC3E}">
        <p14:creationId xmlns:p14="http://schemas.microsoft.com/office/powerpoint/2010/main" val="2426359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版本_4">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73E15E8-5D31-4153-8650-7DE434889B8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3323F3-D8B2-470E-96AE-33D97ADDEA52}"/>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5" name="页脚占位符 4">
            <a:extLst>
              <a:ext uri="{FF2B5EF4-FFF2-40B4-BE49-F238E27FC236}">
                <a16:creationId xmlns:a16="http://schemas.microsoft.com/office/drawing/2014/main" id="{71F0A163-7D1D-40F1-95A7-0BA195CC79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7B4EF0-4DFE-48B4-81FF-B7097991F74D}"/>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
        <p:nvSpPr>
          <p:cNvPr id="7" name="矩形: 圆角 6">
            <a:extLst>
              <a:ext uri="{FF2B5EF4-FFF2-40B4-BE49-F238E27FC236}">
                <a16:creationId xmlns:a16="http://schemas.microsoft.com/office/drawing/2014/main" id="{D6C6B8F6-5641-D8EF-68B6-5A6A02DE0304}"/>
              </a:ext>
            </a:extLst>
          </p:cNvPr>
          <p:cNvSpPr/>
          <p:nvPr userDrawn="1"/>
        </p:nvSpPr>
        <p:spPr>
          <a:xfrm>
            <a:off x="10322560" y="11611"/>
            <a:ext cx="1869440" cy="599440"/>
          </a:xfrm>
          <a:prstGeom prst="roundRect">
            <a:avLst>
              <a:gd name="adj" fmla="val 28774"/>
            </a:avLst>
          </a:prstGeom>
          <a:solidFill>
            <a:srgbClr val="F3F8B6">
              <a:alpha val="70588"/>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矩形: 圆角 7">
            <a:extLst>
              <a:ext uri="{FF2B5EF4-FFF2-40B4-BE49-F238E27FC236}">
                <a16:creationId xmlns:a16="http://schemas.microsoft.com/office/drawing/2014/main" id="{638C3BC6-9805-1C19-8CD4-24C69B472097}"/>
              </a:ext>
            </a:extLst>
          </p:cNvPr>
          <p:cNvSpPr/>
          <p:nvPr userDrawn="1"/>
        </p:nvSpPr>
        <p:spPr>
          <a:xfrm>
            <a:off x="8453120" y="11611"/>
            <a:ext cx="1869440"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82C33B8-FCAC-0F7A-EF31-83601BB3D9E7}"/>
              </a:ext>
            </a:extLst>
          </p:cNvPr>
          <p:cNvSpPr/>
          <p:nvPr userDrawn="1"/>
        </p:nvSpPr>
        <p:spPr>
          <a:xfrm>
            <a:off x="6583680" y="11611"/>
            <a:ext cx="1869440"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53D778DB-0894-1782-E4BD-468199DB9335}"/>
              </a:ext>
            </a:extLst>
          </p:cNvPr>
          <p:cNvSpPr/>
          <p:nvPr userDrawn="1"/>
        </p:nvSpPr>
        <p:spPr>
          <a:xfrm>
            <a:off x="4714240" y="11611"/>
            <a:ext cx="1869440"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11">
            <a:extLst>
              <a:ext uri="{FF2B5EF4-FFF2-40B4-BE49-F238E27FC236}">
                <a16:creationId xmlns:a16="http://schemas.microsoft.com/office/drawing/2014/main" id="{5DC17E0D-8A17-B1B8-6E93-EF47F414B35B}"/>
              </a:ext>
            </a:extLst>
          </p:cNvPr>
          <p:cNvSpPr>
            <a:spLocks noGrp="1"/>
          </p:cNvSpPr>
          <p:nvPr>
            <p:ph sz="quarter" idx="13"/>
          </p:nvPr>
        </p:nvSpPr>
        <p:spPr>
          <a:xfrm>
            <a:off x="4872672" y="120650"/>
            <a:ext cx="155257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3" name="内容占位符 11">
            <a:extLst>
              <a:ext uri="{FF2B5EF4-FFF2-40B4-BE49-F238E27FC236}">
                <a16:creationId xmlns:a16="http://schemas.microsoft.com/office/drawing/2014/main" id="{B2776F66-A4F3-39FE-3676-777A05B5BA12}"/>
              </a:ext>
            </a:extLst>
          </p:cNvPr>
          <p:cNvSpPr>
            <a:spLocks noGrp="1"/>
          </p:cNvSpPr>
          <p:nvPr>
            <p:ph sz="quarter" idx="14"/>
          </p:nvPr>
        </p:nvSpPr>
        <p:spPr>
          <a:xfrm>
            <a:off x="6742793" y="120650"/>
            <a:ext cx="155257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4" name="内容占位符 11">
            <a:extLst>
              <a:ext uri="{FF2B5EF4-FFF2-40B4-BE49-F238E27FC236}">
                <a16:creationId xmlns:a16="http://schemas.microsoft.com/office/drawing/2014/main" id="{C56DD951-336E-63D1-243E-81D327F92EEC}"/>
              </a:ext>
            </a:extLst>
          </p:cNvPr>
          <p:cNvSpPr>
            <a:spLocks noGrp="1"/>
          </p:cNvSpPr>
          <p:nvPr>
            <p:ph sz="quarter" idx="15"/>
          </p:nvPr>
        </p:nvSpPr>
        <p:spPr>
          <a:xfrm>
            <a:off x="8612914" y="120650"/>
            <a:ext cx="155257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5" name="内容占位符 11">
            <a:extLst>
              <a:ext uri="{FF2B5EF4-FFF2-40B4-BE49-F238E27FC236}">
                <a16:creationId xmlns:a16="http://schemas.microsoft.com/office/drawing/2014/main" id="{C4CA39CE-0E73-4E37-8A8D-2E2166182FF9}"/>
              </a:ext>
            </a:extLst>
          </p:cNvPr>
          <p:cNvSpPr>
            <a:spLocks noGrp="1"/>
          </p:cNvSpPr>
          <p:nvPr>
            <p:ph sz="quarter" idx="16"/>
          </p:nvPr>
        </p:nvSpPr>
        <p:spPr>
          <a:xfrm>
            <a:off x="10483034" y="120650"/>
            <a:ext cx="155257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grpSp>
        <p:nvGrpSpPr>
          <p:cNvPr id="11" name="组合 10">
            <a:extLst>
              <a:ext uri="{FF2B5EF4-FFF2-40B4-BE49-F238E27FC236}">
                <a16:creationId xmlns:a16="http://schemas.microsoft.com/office/drawing/2014/main" id="{868267C7-6524-F202-D1D1-A23C5FD63C44}"/>
              </a:ext>
            </a:extLst>
          </p:cNvPr>
          <p:cNvGrpSpPr/>
          <p:nvPr userDrawn="1"/>
        </p:nvGrpSpPr>
        <p:grpSpPr>
          <a:xfrm>
            <a:off x="1124038" y="0"/>
            <a:ext cx="3393536" cy="773196"/>
            <a:chOff x="523206" y="2977740"/>
            <a:chExt cx="5816523" cy="1624919"/>
          </a:xfrm>
        </p:grpSpPr>
        <p:sp>
          <p:nvSpPr>
            <p:cNvPr id="16" name="文本框 34">
              <a:extLst>
                <a:ext uri="{FF2B5EF4-FFF2-40B4-BE49-F238E27FC236}">
                  <a16:creationId xmlns:a16="http://schemas.microsoft.com/office/drawing/2014/main" id="{D7030376-F12D-F176-2283-03ADF5227B15}"/>
                </a:ext>
              </a:extLst>
            </p:cNvPr>
            <p:cNvSpPr txBox="1"/>
            <p:nvPr/>
          </p:nvSpPr>
          <p:spPr>
            <a:xfrm>
              <a:off x="523206" y="3332452"/>
              <a:ext cx="5816523" cy="9702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defRPr/>
              </a:pPr>
              <a:endParaRPr lang="zh-CN" altLang="en-US" sz="2400" b="1" dirty="0">
                <a:latin typeface="微软雅黑" panose="020B0503020204020204" pitchFamily="34" charset="-122"/>
                <a:ea typeface="微软雅黑" panose="020B0503020204020204" pitchFamily="34" charset="-122"/>
                <a:cs typeface="+mn-ea"/>
                <a:sym typeface="+mn-lt"/>
              </a:endParaRPr>
            </a:p>
          </p:txBody>
        </p:sp>
        <p:grpSp>
          <p:nvGrpSpPr>
            <p:cNvPr id="17" name="组合 16">
              <a:extLst>
                <a:ext uri="{FF2B5EF4-FFF2-40B4-BE49-F238E27FC236}">
                  <a16:creationId xmlns:a16="http://schemas.microsoft.com/office/drawing/2014/main" id="{93041542-510C-6BFD-82CE-9060B5D81C95}"/>
                </a:ext>
              </a:extLst>
            </p:cNvPr>
            <p:cNvGrpSpPr/>
            <p:nvPr/>
          </p:nvGrpSpPr>
          <p:grpSpPr>
            <a:xfrm>
              <a:off x="825752" y="2977740"/>
              <a:ext cx="5253829" cy="1624919"/>
              <a:chOff x="6255657" y="1723433"/>
              <a:chExt cx="4996203" cy="1624919"/>
            </a:xfrm>
          </p:grpSpPr>
          <p:grpSp>
            <p:nvGrpSpPr>
              <p:cNvPr id="18" name="组合 17">
                <a:extLst>
                  <a:ext uri="{FF2B5EF4-FFF2-40B4-BE49-F238E27FC236}">
                    <a16:creationId xmlns:a16="http://schemas.microsoft.com/office/drawing/2014/main" id="{4C423A28-2A6F-6B1D-93EA-48D3F5F56C45}"/>
                  </a:ext>
                </a:extLst>
              </p:cNvPr>
              <p:cNvGrpSpPr/>
              <p:nvPr/>
            </p:nvGrpSpPr>
            <p:grpSpPr>
              <a:xfrm>
                <a:off x="6255657" y="1723433"/>
                <a:ext cx="4996203" cy="167594"/>
                <a:chOff x="6255657" y="1723433"/>
                <a:chExt cx="4996203" cy="167594"/>
              </a:xfrm>
            </p:grpSpPr>
            <p:sp>
              <p:nvSpPr>
                <p:cNvPr id="22" name="圆: 空心 21">
                  <a:extLst>
                    <a:ext uri="{FF2B5EF4-FFF2-40B4-BE49-F238E27FC236}">
                      <a16:creationId xmlns:a16="http://schemas.microsoft.com/office/drawing/2014/main" id="{0A6594A5-4C12-1719-E347-2E1F4B7226B6}"/>
                    </a:ext>
                  </a:extLst>
                </p:cNvPr>
                <p:cNvSpPr/>
                <p:nvPr/>
              </p:nvSpPr>
              <p:spPr>
                <a:xfrm>
                  <a:off x="11084266" y="1723433"/>
                  <a:ext cx="167594" cy="167594"/>
                </a:xfrm>
                <a:prstGeom prst="donut">
                  <a:avLst>
                    <a:gd name="adj" fmla="val 8054"/>
                  </a:avLst>
                </a:prstGeom>
                <a:solidFill>
                  <a:srgbClr val="A97742"/>
                </a:solidFill>
                <a:ln>
                  <a:solidFill>
                    <a:srgbClr val="00979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900">
                    <a:latin typeface="思源黑体 CN Light" panose="020B0300000000000000" pitchFamily="34" charset="-122"/>
                    <a:ea typeface="思源黑体 CN Light" panose="020B0300000000000000" pitchFamily="34" charset="-122"/>
                    <a:cs typeface="+mn-ea"/>
                  </a:endParaRPr>
                </a:p>
              </p:txBody>
            </p:sp>
            <p:cxnSp>
              <p:nvCxnSpPr>
                <p:cNvPr id="23" name="直接连接符 22">
                  <a:extLst>
                    <a:ext uri="{FF2B5EF4-FFF2-40B4-BE49-F238E27FC236}">
                      <a16:creationId xmlns:a16="http://schemas.microsoft.com/office/drawing/2014/main" id="{B7BC5C56-8E1E-0847-3227-94E6684E406C}"/>
                    </a:ext>
                  </a:extLst>
                </p:cNvPr>
                <p:cNvCxnSpPr/>
                <p:nvPr/>
              </p:nvCxnSpPr>
              <p:spPr>
                <a:xfrm>
                  <a:off x="6255657" y="1807231"/>
                  <a:ext cx="47316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C192774D-E916-E8D5-E48F-8FE4AABA3138}"/>
                  </a:ext>
                </a:extLst>
              </p:cNvPr>
              <p:cNvGrpSpPr/>
              <p:nvPr/>
            </p:nvGrpSpPr>
            <p:grpSpPr>
              <a:xfrm flipH="1">
                <a:off x="6255657" y="3180758"/>
                <a:ext cx="4996203" cy="167594"/>
                <a:chOff x="6255657" y="1723433"/>
                <a:chExt cx="4996203" cy="167594"/>
              </a:xfrm>
            </p:grpSpPr>
            <p:sp>
              <p:nvSpPr>
                <p:cNvPr id="20" name="圆: 空心 19">
                  <a:extLst>
                    <a:ext uri="{FF2B5EF4-FFF2-40B4-BE49-F238E27FC236}">
                      <a16:creationId xmlns:a16="http://schemas.microsoft.com/office/drawing/2014/main" id="{7E1A6A28-622D-D2FF-06F5-384A7041DA2A}"/>
                    </a:ext>
                  </a:extLst>
                </p:cNvPr>
                <p:cNvSpPr/>
                <p:nvPr/>
              </p:nvSpPr>
              <p:spPr>
                <a:xfrm>
                  <a:off x="11084266" y="1723433"/>
                  <a:ext cx="167594" cy="167594"/>
                </a:xfrm>
                <a:prstGeom prst="donut">
                  <a:avLst>
                    <a:gd name="adj" fmla="val 8054"/>
                  </a:avLst>
                </a:prstGeom>
                <a:solidFill>
                  <a:srgbClr val="A97742"/>
                </a:solidFill>
                <a:ln>
                  <a:solidFill>
                    <a:srgbClr val="00979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900">
                    <a:latin typeface="思源黑体 CN Light" panose="020B0300000000000000" pitchFamily="34" charset="-122"/>
                    <a:ea typeface="思源黑体 CN Light" panose="020B0300000000000000" pitchFamily="34" charset="-122"/>
                    <a:cs typeface="+mn-ea"/>
                  </a:endParaRPr>
                </a:p>
              </p:txBody>
            </p:sp>
            <p:cxnSp>
              <p:nvCxnSpPr>
                <p:cNvPr id="21" name="直接连接符 20">
                  <a:extLst>
                    <a:ext uri="{FF2B5EF4-FFF2-40B4-BE49-F238E27FC236}">
                      <a16:creationId xmlns:a16="http://schemas.microsoft.com/office/drawing/2014/main" id="{D4183D27-B4FF-50A6-8BA3-8D260CEF1158}"/>
                    </a:ext>
                  </a:extLst>
                </p:cNvPr>
                <p:cNvCxnSpPr/>
                <p:nvPr/>
              </p:nvCxnSpPr>
              <p:spPr>
                <a:xfrm>
                  <a:off x="6255657" y="1807231"/>
                  <a:ext cx="47316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4" name="文本占位符 28">
            <a:extLst>
              <a:ext uri="{FF2B5EF4-FFF2-40B4-BE49-F238E27FC236}">
                <a16:creationId xmlns:a16="http://schemas.microsoft.com/office/drawing/2014/main" id="{9631128B-9ADE-E30D-0981-C19134B03FB4}"/>
              </a:ext>
            </a:extLst>
          </p:cNvPr>
          <p:cNvSpPr>
            <a:spLocks noGrp="1"/>
          </p:cNvSpPr>
          <p:nvPr>
            <p:ph type="body" sz="quarter" idx="18"/>
          </p:nvPr>
        </p:nvSpPr>
        <p:spPr>
          <a:xfrm>
            <a:off x="1268000" y="124185"/>
            <a:ext cx="3003877" cy="550863"/>
          </a:xfrm>
        </p:spPr>
        <p:txBody>
          <a:bodyPr>
            <a:normAutofit/>
          </a:bodyPr>
          <a:lstStyle>
            <a:lvl1pPr marL="0" indent="0" algn="ctr">
              <a:buNone/>
              <a:defRPr lang="zh-CN" altLang="en-US" sz="2400" b="1" kern="1200" dirty="0">
                <a:solidFill>
                  <a:schemeClr val="tx1"/>
                </a:solidFill>
                <a:latin typeface="微软雅黑" panose="020B0503020204020204" pitchFamily="34" charset="-122"/>
                <a:ea typeface="微软雅黑" panose="020B0503020204020204" pitchFamily="34" charset="-122"/>
                <a:cs typeface="+mn-ea"/>
              </a:defRPr>
            </a:lvl1pPr>
          </a:lstStyle>
          <a:p>
            <a:pPr lvl="0"/>
            <a:endParaRPr lang="zh-CN" altLang="en-US" dirty="0"/>
          </a:p>
        </p:txBody>
      </p:sp>
      <p:pic>
        <p:nvPicPr>
          <p:cNvPr id="25" name="图形 24">
            <a:extLst>
              <a:ext uri="{FF2B5EF4-FFF2-40B4-BE49-F238E27FC236}">
                <a16:creationId xmlns:a16="http://schemas.microsoft.com/office/drawing/2014/main" id="{F54E2E08-2D4A-4C18-F9BB-9588AFC2E2F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1878"/>
            <a:ext cx="1108274" cy="1078678"/>
          </a:xfrm>
          <a:prstGeom prst="rect">
            <a:avLst/>
          </a:prstGeom>
        </p:spPr>
      </p:pic>
    </p:spTree>
    <p:extLst>
      <p:ext uri="{BB962C8B-B14F-4D97-AF65-F5344CB8AC3E}">
        <p14:creationId xmlns:p14="http://schemas.microsoft.com/office/powerpoint/2010/main" val="3495206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版本_1">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73E15E8-5D31-4153-8650-7DE434889B83}"/>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F3323F3-D8B2-470E-96AE-33D97ADDEA52}"/>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5" name="页脚占位符 4">
            <a:extLst>
              <a:ext uri="{FF2B5EF4-FFF2-40B4-BE49-F238E27FC236}">
                <a16:creationId xmlns:a16="http://schemas.microsoft.com/office/drawing/2014/main" id="{71F0A163-7D1D-40F1-95A7-0BA195CC79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7B4EF0-4DFE-48B4-81FF-B7097991F74D}"/>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
        <p:nvSpPr>
          <p:cNvPr id="11" name="矩形: 圆角 10">
            <a:extLst>
              <a:ext uri="{FF2B5EF4-FFF2-40B4-BE49-F238E27FC236}">
                <a16:creationId xmlns:a16="http://schemas.microsoft.com/office/drawing/2014/main" id="{15B83B43-B795-0962-470C-2C24DC4BA99A}"/>
              </a:ext>
            </a:extLst>
          </p:cNvPr>
          <p:cNvSpPr/>
          <p:nvPr userDrawn="1"/>
        </p:nvSpPr>
        <p:spPr>
          <a:xfrm>
            <a:off x="10499634"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矩形: 圆角 11">
            <a:extLst>
              <a:ext uri="{FF2B5EF4-FFF2-40B4-BE49-F238E27FC236}">
                <a16:creationId xmlns:a16="http://schemas.microsoft.com/office/drawing/2014/main" id="{522829D5-152B-4FAE-7825-967E33ED88BF}"/>
              </a:ext>
            </a:extLst>
          </p:cNvPr>
          <p:cNvSpPr/>
          <p:nvPr userDrawn="1"/>
        </p:nvSpPr>
        <p:spPr>
          <a:xfrm>
            <a:off x="8807268"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85EC8ACF-27C7-34E6-2164-B5D7C142AB3D}"/>
              </a:ext>
            </a:extLst>
          </p:cNvPr>
          <p:cNvSpPr/>
          <p:nvPr userDrawn="1"/>
        </p:nvSpPr>
        <p:spPr>
          <a:xfrm>
            <a:off x="7106919"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79BC3550-5625-F6CF-3BBF-22CB73E06777}"/>
              </a:ext>
            </a:extLst>
          </p:cNvPr>
          <p:cNvSpPr/>
          <p:nvPr userDrawn="1"/>
        </p:nvSpPr>
        <p:spPr>
          <a:xfrm>
            <a:off x="5422536"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内容占位符 11">
            <a:extLst>
              <a:ext uri="{FF2B5EF4-FFF2-40B4-BE49-F238E27FC236}">
                <a16:creationId xmlns:a16="http://schemas.microsoft.com/office/drawing/2014/main" id="{14B9D6F7-931F-0E9E-6243-68C5BEB70E02}"/>
              </a:ext>
            </a:extLst>
          </p:cNvPr>
          <p:cNvSpPr>
            <a:spLocks noGrp="1"/>
          </p:cNvSpPr>
          <p:nvPr>
            <p:ph sz="quarter" idx="13"/>
          </p:nvPr>
        </p:nvSpPr>
        <p:spPr>
          <a:xfrm>
            <a:off x="5565962" y="118450"/>
            <a:ext cx="1405515" cy="385763"/>
          </a:xfrm>
        </p:spPr>
        <p:txBody>
          <a:bodyPr vert="horz" lIns="91440" tIns="45720" rIns="91440" bIns="45720" rtlCol="0">
            <a:noAutofit/>
          </a:bodyPr>
          <a:lstStyle>
            <a:lvl1pPr algn="ctr">
              <a:defRPr lang="zh-CN" altLang="en-US" sz="2000" b="1" dirty="0">
                <a:latin typeface="微软雅黑" panose="020B0503020204020204" pitchFamily="34" charset="-122"/>
                <a:ea typeface="微软雅黑" panose="020B0503020204020204" pitchFamily="34" charset="-122"/>
                <a:cs typeface="+mn-ea"/>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dirty="0"/>
          </a:p>
        </p:txBody>
      </p:sp>
      <p:sp>
        <p:nvSpPr>
          <p:cNvPr id="16" name="内容占位符 11">
            <a:extLst>
              <a:ext uri="{FF2B5EF4-FFF2-40B4-BE49-F238E27FC236}">
                <a16:creationId xmlns:a16="http://schemas.microsoft.com/office/drawing/2014/main" id="{E5DA395C-B94F-0324-9D7F-9B7222A92AE9}"/>
              </a:ext>
            </a:extLst>
          </p:cNvPr>
          <p:cNvSpPr>
            <a:spLocks noGrp="1"/>
          </p:cNvSpPr>
          <p:nvPr>
            <p:ph sz="quarter" idx="14"/>
          </p:nvPr>
        </p:nvSpPr>
        <p:spPr>
          <a:xfrm>
            <a:off x="7250345"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ltLang="zh-CN" dirty="0"/>
          </a:p>
        </p:txBody>
      </p:sp>
      <p:sp>
        <p:nvSpPr>
          <p:cNvPr id="17" name="内容占位符 11">
            <a:extLst>
              <a:ext uri="{FF2B5EF4-FFF2-40B4-BE49-F238E27FC236}">
                <a16:creationId xmlns:a16="http://schemas.microsoft.com/office/drawing/2014/main" id="{DB3EFD0C-D3CD-6804-FA8E-BCB9F6E2B739}"/>
              </a:ext>
            </a:extLst>
          </p:cNvPr>
          <p:cNvSpPr>
            <a:spLocks noGrp="1"/>
          </p:cNvSpPr>
          <p:nvPr>
            <p:ph sz="quarter" idx="15"/>
          </p:nvPr>
        </p:nvSpPr>
        <p:spPr>
          <a:xfrm>
            <a:off x="8950694"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indent="0" algn="ctr">
              <a:buNone/>
            </a:pPr>
            <a:endParaRPr lang="zh-CN" altLang="en-US" dirty="0"/>
          </a:p>
        </p:txBody>
      </p:sp>
      <p:sp>
        <p:nvSpPr>
          <p:cNvPr id="18" name="内容占位符 11">
            <a:extLst>
              <a:ext uri="{FF2B5EF4-FFF2-40B4-BE49-F238E27FC236}">
                <a16:creationId xmlns:a16="http://schemas.microsoft.com/office/drawing/2014/main" id="{75ED725A-D5C8-8301-EBB5-54DC273A1304}"/>
              </a:ext>
            </a:extLst>
          </p:cNvPr>
          <p:cNvSpPr>
            <a:spLocks noGrp="1"/>
          </p:cNvSpPr>
          <p:nvPr>
            <p:ph sz="quarter" idx="16"/>
          </p:nvPr>
        </p:nvSpPr>
        <p:spPr>
          <a:xfrm>
            <a:off x="10643060"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9" name="矩形: 圆角 18">
            <a:extLst>
              <a:ext uri="{FF2B5EF4-FFF2-40B4-BE49-F238E27FC236}">
                <a16:creationId xmlns:a16="http://schemas.microsoft.com/office/drawing/2014/main" id="{B9687F63-0120-3253-06BC-F70C6C815E5C}"/>
              </a:ext>
            </a:extLst>
          </p:cNvPr>
          <p:cNvSpPr/>
          <p:nvPr userDrawn="1"/>
        </p:nvSpPr>
        <p:spPr>
          <a:xfrm>
            <a:off x="3730170" y="19118"/>
            <a:ext cx="1692366" cy="599440"/>
          </a:xfrm>
          <a:prstGeom prst="roundRect">
            <a:avLst>
              <a:gd name="adj" fmla="val 28774"/>
            </a:avLst>
          </a:prstGeom>
          <a:solidFill>
            <a:srgbClr val="F3F8B6">
              <a:alpha val="70588"/>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内容占位符 11">
            <a:extLst>
              <a:ext uri="{FF2B5EF4-FFF2-40B4-BE49-F238E27FC236}">
                <a16:creationId xmlns:a16="http://schemas.microsoft.com/office/drawing/2014/main" id="{FDF98357-ED10-4D82-60AE-5EF3578EEED7}"/>
              </a:ext>
            </a:extLst>
          </p:cNvPr>
          <p:cNvSpPr>
            <a:spLocks noGrp="1"/>
          </p:cNvSpPr>
          <p:nvPr>
            <p:ph sz="quarter" idx="17"/>
          </p:nvPr>
        </p:nvSpPr>
        <p:spPr>
          <a:xfrm>
            <a:off x="3873596" y="125957"/>
            <a:ext cx="1405515" cy="385763"/>
          </a:xfrm>
        </p:spPr>
        <p:txBody>
          <a:bodyPr>
            <a:noAutofit/>
          </a:bodyPr>
          <a:lstStyle>
            <a:lvl1pPr marL="0" indent="0" algn="ctr">
              <a:buNone/>
              <a:defRPr lang="zh-CN" altLang="en-US" sz="2000" b="1" kern="1200" dirty="0">
                <a:solidFill>
                  <a:schemeClr val="tx1"/>
                </a:solidFill>
                <a:latin typeface="微软雅黑" panose="020B0503020204020204" pitchFamily="34" charset="-122"/>
                <a:ea typeface="微软雅黑" panose="020B0503020204020204" pitchFamily="34" charset="-122"/>
                <a:cs typeface="+mn-ea"/>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dirty="0"/>
          </a:p>
        </p:txBody>
      </p:sp>
      <p:grpSp>
        <p:nvGrpSpPr>
          <p:cNvPr id="7" name="组合 6">
            <a:extLst>
              <a:ext uri="{FF2B5EF4-FFF2-40B4-BE49-F238E27FC236}">
                <a16:creationId xmlns:a16="http://schemas.microsoft.com/office/drawing/2014/main" id="{88953665-F490-7A5E-D26E-EB319EDEBA11}"/>
              </a:ext>
            </a:extLst>
          </p:cNvPr>
          <p:cNvGrpSpPr/>
          <p:nvPr userDrawn="1"/>
        </p:nvGrpSpPr>
        <p:grpSpPr>
          <a:xfrm>
            <a:off x="1015178" y="0"/>
            <a:ext cx="2767714" cy="773196"/>
            <a:chOff x="523206" y="2977740"/>
            <a:chExt cx="5816523" cy="1624919"/>
          </a:xfrm>
        </p:grpSpPr>
        <p:sp>
          <p:nvSpPr>
            <p:cNvPr id="8" name="文本框 34">
              <a:extLst>
                <a:ext uri="{FF2B5EF4-FFF2-40B4-BE49-F238E27FC236}">
                  <a16:creationId xmlns:a16="http://schemas.microsoft.com/office/drawing/2014/main" id="{B95FF7CA-7E10-E1BE-F9B2-1779A5CEEC33}"/>
                </a:ext>
              </a:extLst>
            </p:cNvPr>
            <p:cNvSpPr txBox="1"/>
            <p:nvPr/>
          </p:nvSpPr>
          <p:spPr>
            <a:xfrm>
              <a:off x="523206" y="3332452"/>
              <a:ext cx="5816523" cy="9702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defRPr/>
              </a:pPr>
              <a:endParaRPr lang="zh-CN" altLang="en-US" sz="2400" b="1" dirty="0">
                <a:latin typeface="微软雅黑" panose="020B0503020204020204" pitchFamily="34" charset="-122"/>
                <a:ea typeface="微软雅黑" panose="020B0503020204020204" pitchFamily="34" charset="-122"/>
                <a:cs typeface="+mn-ea"/>
                <a:sym typeface="+mn-lt"/>
              </a:endParaRPr>
            </a:p>
          </p:txBody>
        </p:sp>
        <p:grpSp>
          <p:nvGrpSpPr>
            <p:cNvPr id="9" name="组合 8">
              <a:extLst>
                <a:ext uri="{FF2B5EF4-FFF2-40B4-BE49-F238E27FC236}">
                  <a16:creationId xmlns:a16="http://schemas.microsoft.com/office/drawing/2014/main" id="{8B9CEA38-4C47-ABBA-2C17-7823FDB814B4}"/>
                </a:ext>
              </a:extLst>
            </p:cNvPr>
            <p:cNvGrpSpPr/>
            <p:nvPr/>
          </p:nvGrpSpPr>
          <p:grpSpPr>
            <a:xfrm>
              <a:off x="825752" y="2977740"/>
              <a:ext cx="5253829" cy="1624919"/>
              <a:chOff x="6255657" y="1723433"/>
              <a:chExt cx="4996203" cy="1624919"/>
            </a:xfrm>
          </p:grpSpPr>
          <p:grpSp>
            <p:nvGrpSpPr>
              <p:cNvPr id="10" name="组合 9">
                <a:extLst>
                  <a:ext uri="{FF2B5EF4-FFF2-40B4-BE49-F238E27FC236}">
                    <a16:creationId xmlns:a16="http://schemas.microsoft.com/office/drawing/2014/main" id="{9E3EA305-6482-EA79-D3BD-94120C57A971}"/>
                  </a:ext>
                </a:extLst>
              </p:cNvPr>
              <p:cNvGrpSpPr/>
              <p:nvPr/>
            </p:nvGrpSpPr>
            <p:grpSpPr>
              <a:xfrm>
                <a:off x="6255657" y="1723433"/>
                <a:ext cx="4996203" cy="167594"/>
                <a:chOff x="6255657" y="1723433"/>
                <a:chExt cx="4996203" cy="167594"/>
              </a:xfrm>
            </p:grpSpPr>
            <p:sp>
              <p:nvSpPr>
                <p:cNvPr id="24" name="圆: 空心 23">
                  <a:extLst>
                    <a:ext uri="{FF2B5EF4-FFF2-40B4-BE49-F238E27FC236}">
                      <a16:creationId xmlns:a16="http://schemas.microsoft.com/office/drawing/2014/main" id="{039EBBEF-9114-7143-2A16-B58E76EE1578}"/>
                    </a:ext>
                  </a:extLst>
                </p:cNvPr>
                <p:cNvSpPr/>
                <p:nvPr/>
              </p:nvSpPr>
              <p:spPr>
                <a:xfrm>
                  <a:off x="11084266" y="1723433"/>
                  <a:ext cx="167594" cy="167594"/>
                </a:xfrm>
                <a:prstGeom prst="donut">
                  <a:avLst>
                    <a:gd name="adj" fmla="val 8054"/>
                  </a:avLst>
                </a:prstGeom>
                <a:solidFill>
                  <a:srgbClr val="A97742"/>
                </a:solidFill>
                <a:ln>
                  <a:solidFill>
                    <a:srgbClr val="00979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900">
                    <a:latin typeface="思源黑体 CN Light" panose="020B0300000000000000" pitchFamily="34" charset="-122"/>
                    <a:ea typeface="思源黑体 CN Light" panose="020B0300000000000000" pitchFamily="34" charset="-122"/>
                    <a:cs typeface="+mn-ea"/>
                  </a:endParaRPr>
                </a:p>
              </p:txBody>
            </p:sp>
            <p:cxnSp>
              <p:nvCxnSpPr>
                <p:cNvPr id="25" name="直接连接符 24">
                  <a:extLst>
                    <a:ext uri="{FF2B5EF4-FFF2-40B4-BE49-F238E27FC236}">
                      <a16:creationId xmlns:a16="http://schemas.microsoft.com/office/drawing/2014/main" id="{E05C011E-1252-81F2-8FCA-9E86211CFEC0}"/>
                    </a:ext>
                  </a:extLst>
                </p:cNvPr>
                <p:cNvCxnSpPr/>
                <p:nvPr/>
              </p:nvCxnSpPr>
              <p:spPr>
                <a:xfrm>
                  <a:off x="6255657" y="1807231"/>
                  <a:ext cx="47316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CE32DF41-3AF9-6450-D90F-887CB7AF8A1A}"/>
                  </a:ext>
                </a:extLst>
              </p:cNvPr>
              <p:cNvGrpSpPr/>
              <p:nvPr/>
            </p:nvGrpSpPr>
            <p:grpSpPr>
              <a:xfrm flipH="1">
                <a:off x="6255657" y="3180758"/>
                <a:ext cx="4996203" cy="167594"/>
                <a:chOff x="6255657" y="1723433"/>
                <a:chExt cx="4996203" cy="167594"/>
              </a:xfrm>
            </p:grpSpPr>
            <p:sp>
              <p:nvSpPr>
                <p:cNvPr id="22" name="圆: 空心 21">
                  <a:extLst>
                    <a:ext uri="{FF2B5EF4-FFF2-40B4-BE49-F238E27FC236}">
                      <a16:creationId xmlns:a16="http://schemas.microsoft.com/office/drawing/2014/main" id="{4E76FF68-8F9E-F949-C2E3-2E5E516E08B1}"/>
                    </a:ext>
                  </a:extLst>
                </p:cNvPr>
                <p:cNvSpPr/>
                <p:nvPr/>
              </p:nvSpPr>
              <p:spPr>
                <a:xfrm>
                  <a:off x="11084266" y="1723433"/>
                  <a:ext cx="167594" cy="167594"/>
                </a:xfrm>
                <a:prstGeom prst="donut">
                  <a:avLst>
                    <a:gd name="adj" fmla="val 8054"/>
                  </a:avLst>
                </a:prstGeom>
                <a:solidFill>
                  <a:srgbClr val="A97742"/>
                </a:solidFill>
                <a:ln>
                  <a:solidFill>
                    <a:srgbClr val="00979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900">
                    <a:latin typeface="思源黑体 CN Light" panose="020B0300000000000000" pitchFamily="34" charset="-122"/>
                    <a:ea typeface="思源黑体 CN Light" panose="020B0300000000000000" pitchFamily="34" charset="-122"/>
                    <a:cs typeface="+mn-ea"/>
                  </a:endParaRPr>
                </a:p>
              </p:txBody>
            </p:sp>
            <p:cxnSp>
              <p:nvCxnSpPr>
                <p:cNvPr id="23" name="直接连接符 22">
                  <a:extLst>
                    <a:ext uri="{FF2B5EF4-FFF2-40B4-BE49-F238E27FC236}">
                      <a16:creationId xmlns:a16="http://schemas.microsoft.com/office/drawing/2014/main" id="{BD0B210D-95DE-7973-34EB-51CFD5DA315F}"/>
                    </a:ext>
                  </a:extLst>
                </p:cNvPr>
                <p:cNvCxnSpPr/>
                <p:nvPr/>
              </p:nvCxnSpPr>
              <p:spPr>
                <a:xfrm>
                  <a:off x="6255657" y="1807231"/>
                  <a:ext cx="47316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9" name="文本占位符 28">
            <a:extLst>
              <a:ext uri="{FF2B5EF4-FFF2-40B4-BE49-F238E27FC236}">
                <a16:creationId xmlns:a16="http://schemas.microsoft.com/office/drawing/2014/main" id="{52C35054-FBFA-1254-764D-29158273BB89}"/>
              </a:ext>
            </a:extLst>
          </p:cNvPr>
          <p:cNvSpPr>
            <a:spLocks noGrp="1"/>
          </p:cNvSpPr>
          <p:nvPr>
            <p:ph type="body" sz="quarter" idx="18"/>
          </p:nvPr>
        </p:nvSpPr>
        <p:spPr>
          <a:xfrm>
            <a:off x="1159141" y="124185"/>
            <a:ext cx="2449914" cy="550863"/>
          </a:xfrm>
        </p:spPr>
        <p:txBody>
          <a:bodyPr>
            <a:normAutofit/>
          </a:bodyPr>
          <a:lstStyle>
            <a:lvl1pPr marL="0" indent="0" algn="ctr">
              <a:buNone/>
              <a:defRPr lang="zh-CN" altLang="en-US" sz="2400" b="1" kern="1200" dirty="0">
                <a:solidFill>
                  <a:schemeClr val="tx1"/>
                </a:solidFill>
                <a:latin typeface="微软雅黑" panose="020B0503020204020204" pitchFamily="34" charset="-122"/>
                <a:ea typeface="微软雅黑" panose="020B0503020204020204" pitchFamily="34" charset="-122"/>
                <a:cs typeface="+mn-ea"/>
              </a:defRPr>
            </a:lvl1pPr>
          </a:lstStyle>
          <a:p>
            <a:pPr lvl="0"/>
            <a:endParaRPr lang="zh-CN" altLang="en-US" dirty="0"/>
          </a:p>
        </p:txBody>
      </p:sp>
      <p:pic>
        <p:nvPicPr>
          <p:cNvPr id="30" name="图形 29">
            <a:extLst>
              <a:ext uri="{FF2B5EF4-FFF2-40B4-BE49-F238E27FC236}">
                <a16:creationId xmlns:a16="http://schemas.microsoft.com/office/drawing/2014/main" id="{586F10E0-B4BC-8DFA-58E6-C1779E9120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1878"/>
            <a:ext cx="1108274" cy="1078678"/>
          </a:xfrm>
          <a:prstGeom prst="rect">
            <a:avLst/>
          </a:prstGeom>
        </p:spPr>
      </p:pic>
    </p:spTree>
    <p:extLst>
      <p:ext uri="{BB962C8B-B14F-4D97-AF65-F5344CB8AC3E}">
        <p14:creationId xmlns:p14="http://schemas.microsoft.com/office/powerpoint/2010/main" val="1303352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5版本_1">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73E15E8-5D31-4153-8650-7DE434889B83}"/>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F3323F3-D8B2-470E-96AE-33D97ADDEA52}"/>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5" name="页脚占位符 4">
            <a:extLst>
              <a:ext uri="{FF2B5EF4-FFF2-40B4-BE49-F238E27FC236}">
                <a16:creationId xmlns:a16="http://schemas.microsoft.com/office/drawing/2014/main" id="{71F0A163-7D1D-40F1-95A7-0BA195CC79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7B4EF0-4DFE-48B4-81FF-B7097991F74D}"/>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
        <p:nvSpPr>
          <p:cNvPr id="11" name="矩形: 圆角 10">
            <a:extLst>
              <a:ext uri="{FF2B5EF4-FFF2-40B4-BE49-F238E27FC236}">
                <a16:creationId xmlns:a16="http://schemas.microsoft.com/office/drawing/2014/main" id="{15B83B43-B795-0962-470C-2C24DC4BA99A}"/>
              </a:ext>
            </a:extLst>
          </p:cNvPr>
          <p:cNvSpPr/>
          <p:nvPr userDrawn="1"/>
        </p:nvSpPr>
        <p:spPr>
          <a:xfrm>
            <a:off x="10499634"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矩形: 圆角 11">
            <a:extLst>
              <a:ext uri="{FF2B5EF4-FFF2-40B4-BE49-F238E27FC236}">
                <a16:creationId xmlns:a16="http://schemas.microsoft.com/office/drawing/2014/main" id="{522829D5-152B-4FAE-7825-967E33ED88BF}"/>
              </a:ext>
            </a:extLst>
          </p:cNvPr>
          <p:cNvSpPr/>
          <p:nvPr userDrawn="1"/>
        </p:nvSpPr>
        <p:spPr>
          <a:xfrm>
            <a:off x="8807268"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85EC8ACF-27C7-34E6-2164-B5D7C142AB3D}"/>
              </a:ext>
            </a:extLst>
          </p:cNvPr>
          <p:cNvSpPr/>
          <p:nvPr userDrawn="1"/>
        </p:nvSpPr>
        <p:spPr>
          <a:xfrm>
            <a:off x="7106919"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79BC3550-5625-F6CF-3BBF-22CB73E06777}"/>
              </a:ext>
            </a:extLst>
          </p:cNvPr>
          <p:cNvSpPr/>
          <p:nvPr userDrawn="1"/>
        </p:nvSpPr>
        <p:spPr>
          <a:xfrm>
            <a:off x="5422536"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内容占位符 11">
            <a:extLst>
              <a:ext uri="{FF2B5EF4-FFF2-40B4-BE49-F238E27FC236}">
                <a16:creationId xmlns:a16="http://schemas.microsoft.com/office/drawing/2014/main" id="{14B9D6F7-931F-0E9E-6243-68C5BEB70E02}"/>
              </a:ext>
            </a:extLst>
          </p:cNvPr>
          <p:cNvSpPr>
            <a:spLocks noGrp="1"/>
          </p:cNvSpPr>
          <p:nvPr>
            <p:ph sz="quarter" idx="13"/>
          </p:nvPr>
        </p:nvSpPr>
        <p:spPr>
          <a:xfrm>
            <a:off x="5565962" y="118450"/>
            <a:ext cx="1405515" cy="385763"/>
          </a:xfrm>
        </p:spPr>
        <p:txBody>
          <a:bodyPr vert="horz" lIns="91440" tIns="45720" rIns="91440" bIns="45720" rtlCol="0">
            <a:noAutofit/>
          </a:bodyPr>
          <a:lstStyle>
            <a:lvl1pPr algn="ctr">
              <a:defRPr lang="zh-CN" altLang="en-US" sz="2000" b="1" dirty="0">
                <a:latin typeface="微软雅黑" panose="020B0503020204020204" pitchFamily="34" charset="-122"/>
                <a:ea typeface="微软雅黑" panose="020B0503020204020204" pitchFamily="34" charset="-122"/>
                <a:cs typeface="+mn-ea"/>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dirty="0"/>
          </a:p>
        </p:txBody>
      </p:sp>
      <p:sp>
        <p:nvSpPr>
          <p:cNvPr id="16" name="内容占位符 11">
            <a:extLst>
              <a:ext uri="{FF2B5EF4-FFF2-40B4-BE49-F238E27FC236}">
                <a16:creationId xmlns:a16="http://schemas.microsoft.com/office/drawing/2014/main" id="{E5DA395C-B94F-0324-9D7F-9B7222A92AE9}"/>
              </a:ext>
            </a:extLst>
          </p:cNvPr>
          <p:cNvSpPr>
            <a:spLocks noGrp="1"/>
          </p:cNvSpPr>
          <p:nvPr>
            <p:ph sz="quarter" idx="14"/>
          </p:nvPr>
        </p:nvSpPr>
        <p:spPr>
          <a:xfrm>
            <a:off x="7250345"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ltLang="zh-CN" dirty="0"/>
          </a:p>
        </p:txBody>
      </p:sp>
      <p:sp>
        <p:nvSpPr>
          <p:cNvPr id="17" name="内容占位符 11">
            <a:extLst>
              <a:ext uri="{FF2B5EF4-FFF2-40B4-BE49-F238E27FC236}">
                <a16:creationId xmlns:a16="http://schemas.microsoft.com/office/drawing/2014/main" id="{DB3EFD0C-D3CD-6804-FA8E-BCB9F6E2B739}"/>
              </a:ext>
            </a:extLst>
          </p:cNvPr>
          <p:cNvSpPr>
            <a:spLocks noGrp="1"/>
          </p:cNvSpPr>
          <p:nvPr>
            <p:ph sz="quarter" idx="15"/>
          </p:nvPr>
        </p:nvSpPr>
        <p:spPr>
          <a:xfrm>
            <a:off x="8950694"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indent="0" algn="ctr">
              <a:buNone/>
            </a:pPr>
            <a:endParaRPr lang="zh-CN" altLang="en-US" dirty="0"/>
          </a:p>
        </p:txBody>
      </p:sp>
      <p:sp>
        <p:nvSpPr>
          <p:cNvPr id="18" name="内容占位符 11">
            <a:extLst>
              <a:ext uri="{FF2B5EF4-FFF2-40B4-BE49-F238E27FC236}">
                <a16:creationId xmlns:a16="http://schemas.microsoft.com/office/drawing/2014/main" id="{75ED725A-D5C8-8301-EBB5-54DC273A1304}"/>
              </a:ext>
            </a:extLst>
          </p:cNvPr>
          <p:cNvSpPr>
            <a:spLocks noGrp="1"/>
          </p:cNvSpPr>
          <p:nvPr>
            <p:ph sz="quarter" idx="16"/>
          </p:nvPr>
        </p:nvSpPr>
        <p:spPr>
          <a:xfrm>
            <a:off x="10643060"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9" name="矩形: 圆角 18">
            <a:extLst>
              <a:ext uri="{FF2B5EF4-FFF2-40B4-BE49-F238E27FC236}">
                <a16:creationId xmlns:a16="http://schemas.microsoft.com/office/drawing/2014/main" id="{B9687F63-0120-3253-06BC-F70C6C815E5C}"/>
              </a:ext>
            </a:extLst>
          </p:cNvPr>
          <p:cNvSpPr/>
          <p:nvPr userDrawn="1"/>
        </p:nvSpPr>
        <p:spPr>
          <a:xfrm>
            <a:off x="3730170" y="19118"/>
            <a:ext cx="1692366" cy="599440"/>
          </a:xfrm>
          <a:prstGeom prst="roundRect">
            <a:avLst>
              <a:gd name="adj" fmla="val 28774"/>
            </a:avLst>
          </a:prstGeom>
          <a:solidFill>
            <a:srgbClr val="F3F8B6">
              <a:alpha val="70588"/>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内容占位符 11">
            <a:extLst>
              <a:ext uri="{FF2B5EF4-FFF2-40B4-BE49-F238E27FC236}">
                <a16:creationId xmlns:a16="http://schemas.microsoft.com/office/drawing/2014/main" id="{FDF98357-ED10-4D82-60AE-5EF3578EEED7}"/>
              </a:ext>
            </a:extLst>
          </p:cNvPr>
          <p:cNvSpPr>
            <a:spLocks noGrp="1"/>
          </p:cNvSpPr>
          <p:nvPr>
            <p:ph sz="quarter" idx="17"/>
          </p:nvPr>
        </p:nvSpPr>
        <p:spPr>
          <a:xfrm>
            <a:off x="3873596" y="125957"/>
            <a:ext cx="1405515" cy="385763"/>
          </a:xfrm>
        </p:spPr>
        <p:txBody>
          <a:bodyPr>
            <a:noAutofit/>
          </a:bodyPr>
          <a:lstStyle>
            <a:lvl1pPr marL="0" indent="0" algn="ctr">
              <a:buNone/>
              <a:defRPr lang="zh-CN" altLang="en-US" sz="2000" b="1" kern="1200" dirty="0">
                <a:solidFill>
                  <a:schemeClr val="tx1"/>
                </a:solidFill>
                <a:latin typeface="微软雅黑" panose="020B0503020204020204" pitchFamily="34" charset="-122"/>
                <a:ea typeface="微软雅黑" panose="020B0503020204020204" pitchFamily="34" charset="-122"/>
                <a:cs typeface="+mn-ea"/>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dirty="0"/>
          </a:p>
        </p:txBody>
      </p:sp>
      <p:pic>
        <p:nvPicPr>
          <p:cNvPr id="2" name="图形 1">
            <a:extLst>
              <a:ext uri="{FF2B5EF4-FFF2-40B4-BE49-F238E27FC236}">
                <a16:creationId xmlns:a16="http://schemas.microsoft.com/office/drawing/2014/main" id="{49DCE268-05C5-7DE7-7044-9D45A71E0E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6658" y="23958"/>
            <a:ext cx="3383124" cy="974503"/>
          </a:xfrm>
          <a:prstGeom prst="rect">
            <a:avLst/>
          </a:prstGeom>
        </p:spPr>
      </p:pic>
    </p:spTree>
    <p:extLst>
      <p:ext uri="{BB962C8B-B14F-4D97-AF65-F5344CB8AC3E}">
        <p14:creationId xmlns:p14="http://schemas.microsoft.com/office/powerpoint/2010/main" val="2201385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版本_2">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73E15E8-5D31-4153-8650-7DE434889B83}"/>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F3323F3-D8B2-470E-96AE-33D97ADDEA52}"/>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5" name="页脚占位符 4">
            <a:extLst>
              <a:ext uri="{FF2B5EF4-FFF2-40B4-BE49-F238E27FC236}">
                <a16:creationId xmlns:a16="http://schemas.microsoft.com/office/drawing/2014/main" id="{71F0A163-7D1D-40F1-95A7-0BA195CC79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7B4EF0-4DFE-48B4-81FF-B7097991F74D}"/>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
        <p:nvSpPr>
          <p:cNvPr id="11" name="矩形: 圆角 10">
            <a:extLst>
              <a:ext uri="{FF2B5EF4-FFF2-40B4-BE49-F238E27FC236}">
                <a16:creationId xmlns:a16="http://schemas.microsoft.com/office/drawing/2014/main" id="{15B83B43-B795-0962-470C-2C24DC4BA99A}"/>
              </a:ext>
            </a:extLst>
          </p:cNvPr>
          <p:cNvSpPr/>
          <p:nvPr userDrawn="1"/>
        </p:nvSpPr>
        <p:spPr>
          <a:xfrm>
            <a:off x="10499634"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矩形: 圆角 11">
            <a:extLst>
              <a:ext uri="{FF2B5EF4-FFF2-40B4-BE49-F238E27FC236}">
                <a16:creationId xmlns:a16="http://schemas.microsoft.com/office/drawing/2014/main" id="{522829D5-152B-4FAE-7825-967E33ED88BF}"/>
              </a:ext>
            </a:extLst>
          </p:cNvPr>
          <p:cNvSpPr/>
          <p:nvPr userDrawn="1"/>
        </p:nvSpPr>
        <p:spPr>
          <a:xfrm>
            <a:off x="8807268"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85EC8ACF-27C7-34E6-2164-B5D7C142AB3D}"/>
              </a:ext>
            </a:extLst>
          </p:cNvPr>
          <p:cNvSpPr/>
          <p:nvPr userDrawn="1"/>
        </p:nvSpPr>
        <p:spPr>
          <a:xfrm>
            <a:off x="7106919"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79BC3550-5625-F6CF-3BBF-22CB73E06777}"/>
              </a:ext>
            </a:extLst>
          </p:cNvPr>
          <p:cNvSpPr/>
          <p:nvPr userDrawn="1"/>
        </p:nvSpPr>
        <p:spPr>
          <a:xfrm>
            <a:off x="5422536" y="11611"/>
            <a:ext cx="1692366" cy="599440"/>
          </a:xfrm>
          <a:prstGeom prst="roundRect">
            <a:avLst>
              <a:gd name="adj" fmla="val 28774"/>
            </a:avLst>
          </a:prstGeom>
          <a:solidFill>
            <a:srgbClr val="F3F8B6">
              <a:alpha val="70588"/>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内容占位符 11">
            <a:extLst>
              <a:ext uri="{FF2B5EF4-FFF2-40B4-BE49-F238E27FC236}">
                <a16:creationId xmlns:a16="http://schemas.microsoft.com/office/drawing/2014/main" id="{14B9D6F7-931F-0E9E-6243-68C5BEB70E02}"/>
              </a:ext>
            </a:extLst>
          </p:cNvPr>
          <p:cNvSpPr>
            <a:spLocks noGrp="1"/>
          </p:cNvSpPr>
          <p:nvPr>
            <p:ph sz="quarter" idx="13"/>
          </p:nvPr>
        </p:nvSpPr>
        <p:spPr>
          <a:xfrm>
            <a:off x="5565962"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6" name="内容占位符 11">
            <a:extLst>
              <a:ext uri="{FF2B5EF4-FFF2-40B4-BE49-F238E27FC236}">
                <a16:creationId xmlns:a16="http://schemas.microsoft.com/office/drawing/2014/main" id="{E5DA395C-B94F-0324-9D7F-9B7222A92AE9}"/>
              </a:ext>
            </a:extLst>
          </p:cNvPr>
          <p:cNvSpPr>
            <a:spLocks noGrp="1"/>
          </p:cNvSpPr>
          <p:nvPr>
            <p:ph sz="quarter" idx="14"/>
          </p:nvPr>
        </p:nvSpPr>
        <p:spPr>
          <a:xfrm>
            <a:off x="7250345"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7" name="内容占位符 11">
            <a:extLst>
              <a:ext uri="{FF2B5EF4-FFF2-40B4-BE49-F238E27FC236}">
                <a16:creationId xmlns:a16="http://schemas.microsoft.com/office/drawing/2014/main" id="{DB3EFD0C-D3CD-6804-FA8E-BCB9F6E2B739}"/>
              </a:ext>
            </a:extLst>
          </p:cNvPr>
          <p:cNvSpPr>
            <a:spLocks noGrp="1"/>
          </p:cNvSpPr>
          <p:nvPr>
            <p:ph sz="quarter" idx="15"/>
          </p:nvPr>
        </p:nvSpPr>
        <p:spPr>
          <a:xfrm>
            <a:off x="8950694"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8" name="内容占位符 11">
            <a:extLst>
              <a:ext uri="{FF2B5EF4-FFF2-40B4-BE49-F238E27FC236}">
                <a16:creationId xmlns:a16="http://schemas.microsoft.com/office/drawing/2014/main" id="{75ED725A-D5C8-8301-EBB5-54DC273A1304}"/>
              </a:ext>
            </a:extLst>
          </p:cNvPr>
          <p:cNvSpPr>
            <a:spLocks noGrp="1"/>
          </p:cNvSpPr>
          <p:nvPr>
            <p:ph sz="quarter" idx="16"/>
          </p:nvPr>
        </p:nvSpPr>
        <p:spPr>
          <a:xfrm>
            <a:off x="10643060"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9" name="矩形: 圆角 18">
            <a:extLst>
              <a:ext uri="{FF2B5EF4-FFF2-40B4-BE49-F238E27FC236}">
                <a16:creationId xmlns:a16="http://schemas.microsoft.com/office/drawing/2014/main" id="{B9687F63-0120-3253-06BC-F70C6C815E5C}"/>
              </a:ext>
            </a:extLst>
          </p:cNvPr>
          <p:cNvSpPr/>
          <p:nvPr userDrawn="1"/>
        </p:nvSpPr>
        <p:spPr>
          <a:xfrm>
            <a:off x="3730170" y="19118"/>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11">
            <a:extLst>
              <a:ext uri="{FF2B5EF4-FFF2-40B4-BE49-F238E27FC236}">
                <a16:creationId xmlns:a16="http://schemas.microsoft.com/office/drawing/2014/main" id="{FDF98357-ED10-4D82-60AE-5EF3578EEED7}"/>
              </a:ext>
            </a:extLst>
          </p:cNvPr>
          <p:cNvSpPr>
            <a:spLocks noGrp="1"/>
          </p:cNvSpPr>
          <p:nvPr>
            <p:ph sz="quarter" idx="17"/>
          </p:nvPr>
        </p:nvSpPr>
        <p:spPr>
          <a:xfrm>
            <a:off x="3873596" y="125957"/>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grpSp>
        <p:nvGrpSpPr>
          <p:cNvPr id="7" name="组合 6">
            <a:extLst>
              <a:ext uri="{FF2B5EF4-FFF2-40B4-BE49-F238E27FC236}">
                <a16:creationId xmlns:a16="http://schemas.microsoft.com/office/drawing/2014/main" id="{A0A10B0D-E4A7-E28E-0F9F-41DA268EB3B9}"/>
              </a:ext>
            </a:extLst>
          </p:cNvPr>
          <p:cNvGrpSpPr/>
          <p:nvPr userDrawn="1"/>
        </p:nvGrpSpPr>
        <p:grpSpPr>
          <a:xfrm>
            <a:off x="1015178" y="0"/>
            <a:ext cx="2767714" cy="773196"/>
            <a:chOff x="523206" y="2977740"/>
            <a:chExt cx="5816523" cy="1624919"/>
          </a:xfrm>
        </p:grpSpPr>
        <p:sp>
          <p:nvSpPr>
            <p:cNvPr id="8" name="文本框 34">
              <a:extLst>
                <a:ext uri="{FF2B5EF4-FFF2-40B4-BE49-F238E27FC236}">
                  <a16:creationId xmlns:a16="http://schemas.microsoft.com/office/drawing/2014/main" id="{D0169A39-C50C-07E4-C334-40094BCC11D3}"/>
                </a:ext>
              </a:extLst>
            </p:cNvPr>
            <p:cNvSpPr txBox="1"/>
            <p:nvPr/>
          </p:nvSpPr>
          <p:spPr>
            <a:xfrm>
              <a:off x="523206" y="3332452"/>
              <a:ext cx="5816523" cy="9702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defRPr/>
              </a:pPr>
              <a:endParaRPr lang="zh-CN" altLang="en-US" sz="2400" b="1" dirty="0">
                <a:latin typeface="微软雅黑" panose="020B0503020204020204" pitchFamily="34" charset="-122"/>
                <a:ea typeface="微软雅黑" panose="020B0503020204020204" pitchFamily="34" charset="-122"/>
                <a:cs typeface="+mn-ea"/>
                <a:sym typeface="+mn-lt"/>
              </a:endParaRPr>
            </a:p>
          </p:txBody>
        </p:sp>
        <p:grpSp>
          <p:nvGrpSpPr>
            <p:cNvPr id="9" name="组合 8">
              <a:extLst>
                <a:ext uri="{FF2B5EF4-FFF2-40B4-BE49-F238E27FC236}">
                  <a16:creationId xmlns:a16="http://schemas.microsoft.com/office/drawing/2014/main" id="{98AA44FE-41D8-F799-A98D-19F5653686CF}"/>
                </a:ext>
              </a:extLst>
            </p:cNvPr>
            <p:cNvGrpSpPr/>
            <p:nvPr/>
          </p:nvGrpSpPr>
          <p:grpSpPr>
            <a:xfrm>
              <a:off x="825752" y="2977740"/>
              <a:ext cx="5253829" cy="1624919"/>
              <a:chOff x="6255657" y="1723433"/>
              <a:chExt cx="4996203" cy="1624919"/>
            </a:xfrm>
          </p:grpSpPr>
          <p:grpSp>
            <p:nvGrpSpPr>
              <p:cNvPr id="10" name="组合 9">
                <a:extLst>
                  <a:ext uri="{FF2B5EF4-FFF2-40B4-BE49-F238E27FC236}">
                    <a16:creationId xmlns:a16="http://schemas.microsoft.com/office/drawing/2014/main" id="{22845A84-5BE0-7A47-5D37-F7CF822AEC95}"/>
                  </a:ext>
                </a:extLst>
              </p:cNvPr>
              <p:cNvGrpSpPr/>
              <p:nvPr/>
            </p:nvGrpSpPr>
            <p:grpSpPr>
              <a:xfrm>
                <a:off x="6255657" y="1723433"/>
                <a:ext cx="4996203" cy="167594"/>
                <a:chOff x="6255657" y="1723433"/>
                <a:chExt cx="4996203" cy="167594"/>
              </a:xfrm>
            </p:grpSpPr>
            <p:sp>
              <p:nvSpPr>
                <p:cNvPr id="24" name="圆: 空心 23">
                  <a:extLst>
                    <a:ext uri="{FF2B5EF4-FFF2-40B4-BE49-F238E27FC236}">
                      <a16:creationId xmlns:a16="http://schemas.microsoft.com/office/drawing/2014/main" id="{03E7F025-32D5-3CC3-983D-0D7370D9A508}"/>
                    </a:ext>
                  </a:extLst>
                </p:cNvPr>
                <p:cNvSpPr/>
                <p:nvPr/>
              </p:nvSpPr>
              <p:spPr>
                <a:xfrm>
                  <a:off x="11084266" y="1723433"/>
                  <a:ext cx="167594" cy="167594"/>
                </a:xfrm>
                <a:prstGeom prst="donut">
                  <a:avLst>
                    <a:gd name="adj" fmla="val 8054"/>
                  </a:avLst>
                </a:prstGeom>
                <a:solidFill>
                  <a:srgbClr val="A97742"/>
                </a:solidFill>
                <a:ln>
                  <a:solidFill>
                    <a:srgbClr val="00979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900">
                    <a:latin typeface="思源黑体 CN Light" panose="020B0300000000000000" pitchFamily="34" charset="-122"/>
                    <a:ea typeface="思源黑体 CN Light" panose="020B0300000000000000" pitchFamily="34" charset="-122"/>
                    <a:cs typeface="+mn-ea"/>
                  </a:endParaRPr>
                </a:p>
              </p:txBody>
            </p:sp>
            <p:cxnSp>
              <p:nvCxnSpPr>
                <p:cNvPr id="25" name="直接连接符 24">
                  <a:extLst>
                    <a:ext uri="{FF2B5EF4-FFF2-40B4-BE49-F238E27FC236}">
                      <a16:creationId xmlns:a16="http://schemas.microsoft.com/office/drawing/2014/main" id="{B35D87D4-3BD2-BE42-3542-0B775464F3B7}"/>
                    </a:ext>
                  </a:extLst>
                </p:cNvPr>
                <p:cNvCxnSpPr/>
                <p:nvPr/>
              </p:nvCxnSpPr>
              <p:spPr>
                <a:xfrm>
                  <a:off x="6255657" y="1807231"/>
                  <a:ext cx="47316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F7B9E8F3-6B74-B901-0B29-00B3E6216B7A}"/>
                  </a:ext>
                </a:extLst>
              </p:cNvPr>
              <p:cNvGrpSpPr/>
              <p:nvPr/>
            </p:nvGrpSpPr>
            <p:grpSpPr>
              <a:xfrm flipH="1">
                <a:off x="6255657" y="3180758"/>
                <a:ext cx="4996203" cy="167594"/>
                <a:chOff x="6255657" y="1723433"/>
                <a:chExt cx="4996203" cy="167594"/>
              </a:xfrm>
            </p:grpSpPr>
            <p:sp>
              <p:nvSpPr>
                <p:cNvPr id="22" name="圆: 空心 21">
                  <a:extLst>
                    <a:ext uri="{FF2B5EF4-FFF2-40B4-BE49-F238E27FC236}">
                      <a16:creationId xmlns:a16="http://schemas.microsoft.com/office/drawing/2014/main" id="{66E8F8F3-837E-697B-17D7-F82F93038772}"/>
                    </a:ext>
                  </a:extLst>
                </p:cNvPr>
                <p:cNvSpPr/>
                <p:nvPr/>
              </p:nvSpPr>
              <p:spPr>
                <a:xfrm>
                  <a:off x="11084266" y="1723433"/>
                  <a:ext cx="167594" cy="167594"/>
                </a:xfrm>
                <a:prstGeom prst="donut">
                  <a:avLst>
                    <a:gd name="adj" fmla="val 8054"/>
                  </a:avLst>
                </a:prstGeom>
                <a:solidFill>
                  <a:srgbClr val="A97742"/>
                </a:solidFill>
                <a:ln>
                  <a:solidFill>
                    <a:srgbClr val="00979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900">
                    <a:latin typeface="思源黑体 CN Light" panose="020B0300000000000000" pitchFamily="34" charset="-122"/>
                    <a:ea typeface="思源黑体 CN Light" panose="020B0300000000000000" pitchFamily="34" charset="-122"/>
                    <a:cs typeface="+mn-ea"/>
                  </a:endParaRPr>
                </a:p>
              </p:txBody>
            </p:sp>
            <p:cxnSp>
              <p:nvCxnSpPr>
                <p:cNvPr id="23" name="直接连接符 22">
                  <a:extLst>
                    <a:ext uri="{FF2B5EF4-FFF2-40B4-BE49-F238E27FC236}">
                      <a16:creationId xmlns:a16="http://schemas.microsoft.com/office/drawing/2014/main" id="{0A77342B-E601-3541-65A7-766D45775BC4}"/>
                    </a:ext>
                  </a:extLst>
                </p:cNvPr>
                <p:cNvCxnSpPr/>
                <p:nvPr/>
              </p:nvCxnSpPr>
              <p:spPr>
                <a:xfrm>
                  <a:off x="6255657" y="1807231"/>
                  <a:ext cx="47316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6" name="文本占位符 28">
            <a:extLst>
              <a:ext uri="{FF2B5EF4-FFF2-40B4-BE49-F238E27FC236}">
                <a16:creationId xmlns:a16="http://schemas.microsoft.com/office/drawing/2014/main" id="{0D7A51D8-C240-AC0E-6A60-1B4D7E1F42EB}"/>
              </a:ext>
            </a:extLst>
          </p:cNvPr>
          <p:cNvSpPr>
            <a:spLocks noGrp="1"/>
          </p:cNvSpPr>
          <p:nvPr>
            <p:ph type="body" sz="quarter" idx="18"/>
          </p:nvPr>
        </p:nvSpPr>
        <p:spPr>
          <a:xfrm>
            <a:off x="1159141" y="124185"/>
            <a:ext cx="2449914" cy="550863"/>
          </a:xfrm>
        </p:spPr>
        <p:txBody>
          <a:bodyPr>
            <a:normAutofit/>
          </a:bodyPr>
          <a:lstStyle>
            <a:lvl1pPr marL="0" indent="0" algn="ctr">
              <a:buNone/>
              <a:defRPr lang="zh-CN" altLang="en-US" sz="2400" b="1" kern="1200" dirty="0">
                <a:solidFill>
                  <a:schemeClr val="tx1"/>
                </a:solidFill>
                <a:latin typeface="微软雅黑" panose="020B0503020204020204" pitchFamily="34" charset="-122"/>
                <a:ea typeface="微软雅黑" panose="020B0503020204020204" pitchFamily="34" charset="-122"/>
                <a:cs typeface="+mn-ea"/>
              </a:defRPr>
            </a:lvl1pPr>
          </a:lstStyle>
          <a:p>
            <a:pPr lvl="0"/>
            <a:endParaRPr lang="zh-CN" altLang="en-US" dirty="0"/>
          </a:p>
        </p:txBody>
      </p:sp>
      <p:pic>
        <p:nvPicPr>
          <p:cNvPr id="27" name="图形 26">
            <a:extLst>
              <a:ext uri="{FF2B5EF4-FFF2-40B4-BE49-F238E27FC236}">
                <a16:creationId xmlns:a16="http://schemas.microsoft.com/office/drawing/2014/main" id="{1ED2ABC0-938E-F0AF-B272-77E4689004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1878"/>
            <a:ext cx="1108274" cy="1078678"/>
          </a:xfrm>
          <a:prstGeom prst="rect">
            <a:avLst/>
          </a:prstGeom>
        </p:spPr>
      </p:pic>
    </p:spTree>
    <p:extLst>
      <p:ext uri="{BB962C8B-B14F-4D97-AF65-F5344CB8AC3E}">
        <p14:creationId xmlns:p14="http://schemas.microsoft.com/office/powerpoint/2010/main" val="2777211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5版本_2">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73E15E8-5D31-4153-8650-7DE434889B83}"/>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F3323F3-D8B2-470E-96AE-33D97ADDEA52}"/>
              </a:ext>
            </a:extLst>
          </p:cNvPr>
          <p:cNvSpPr>
            <a:spLocks noGrp="1"/>
          </p:cNvSpPr>
          <p:nvPr>
            <p:ph type="dt" sz="half" idx="10"/>
          </p:nvPr>
        </p:nvSpPr>
        <p:spPr/>
        <p:txBody>
          <a:bodyPr/>
          <a:lstStyle/>
          <a:p>
            <a:fld id="{087D159E-63A5-4297-97BF-4295A0EA10DD}" type="datetimeFigureOut">
              <a:rPr lang="zh-CN" altLang="en-US" smtClean="0"/>
              <a:t>2024/10/12</a:t>
            </a:fld>
            <a:endParaRPr lang="zh-CN" altLang="en-US"/>
          </a:p>
        </p:txBody>
      </p:sp>
      <p:sp>
        <p:nvSpPr>
          <p:cNvPr id="5" name="页脚占位符 4">
            <a:extLst>
              <a:ext uri="{FF2B5EF4-FFF2-40B4-BE49-F238E27FC236}">
                <a16:creationId xmlns:a16="http://schemas.microsoft.com/office/drawing/2014/main" id="{71F0A163-7D1D-40F1-95A7-0BA195CC79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7B4EF0-4DFE-48B4-81FF-B7097991F74D}"/>
              </a:ext>
            </a:extLst>
          </p:cNvPr>
          <p:cNvSpPr>
            <a:spLocks noGrp="1"/>
          </p:cNvSpPr>
          <p:nvPr>
            <p:ph type="sldNum" sz="quarter" idx="12"/>
          </p:nvPr>
        </p:nvSpPr>
        <p:spPr/>
        <p:txBody>
          <a:bodyPr/>
          <a:lstStyle/>
          <a:p>
            <a:fld id="{920FFC18-908D-48C6-AB09-3924FC20D832}" type="slidenum">
              <a:rPr lang="zh-CN" altLang="en-US" smtClean="0"/>
              <a:t>‹#›</a:t>
            </a:fld>
            <a:endParaRPr lang="zh-CN" altLang="en-US"/>
          </a:p>
        </p:txBody>
      </p:sp>
      <p:sp>
        <p:nvSpPr>
          <p:cNvPr id="11" name="矩形: 圆角 10">
            <a:extLst>
              <a:ext uri="{FF2B5EF4-FFF2-40B4-BE49-F238E27FC236}">
                <a16:creationId xmlns:a16="http://schemas.microsoft.com/office/drawing/2014/main" id="{15B83B43-B795-0962-470C-2C24DC4BA99A}"/>
              </a:ext>
            </a:extLst>
          </p:cNvPr>
          <p:cNvSpPr/>
          <p:nvPr userDrawn="1"/>
        </p:nvSpPr>
        <p:spPr>
          <a:xfrm>
            <a:off x="10499634"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矩形: 圆角 11">
            <a:extLst>
              <a:ext uri="{FF2B5EF4-FFF2-40B4-BE49-F238E27FC236}">
                <a16:creationId xmlns:a16="http://schemas.microsoft.com/office/drawing/2014/main" id="{522829D5-152B-4FAE-7825-967E33ED88BF}"/>
              </a:ext>
            </a:extLst>
          </p:cNvPr>
          <p:cNvSpPr/>
          <p:nvPr userDrawn="1"/>
        </p:nvSpPr>
        <p:spPr>
          <a:xfrm>
            <a:off x="8807268"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85EC8ACF-27C7-34E6-2164-B5D7C142AB3D}"/>
              </a:ext>
            </a:extLst>
          </p:cNvPr>
          <p:cNvSpPr/>
          <p:nvPr userDrawn="1"/>
        </p:nvSpPr>
        <p:spPr>
          <a:xfrm>
            <a:off x="7106919" y="11611"/>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79BC3550-5625-F6CF-3BBF-22CB73E06777}"/>
              </a:ext>
            </a:extLst>
          </p:cNvPr>
          <p:cNvSpPr/>
          <p:nvPr userDrawn="1"/>
        </p:nvSpPr>
        <p:spPr>
          <a:xfrm>
            <a:off x="5422536" y="11611"/>
            <a:ext cx="1692366" cy="599440"/>
          </a:xfrm>
          <a:prstGeom prst="roundRect">
            <a:avLst>
              <a:gd name="adj" fmla="val 28774"/>
            </a:avLst>
          </a:prstGeom>
          <a:solidFill>
            <a:srgbClr val="F3F8B6">
              <a:alpha val="70588"/>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内容占位符 11">
            <a:extLst>
              <a:ext uri="{FF2B5EF4-FFF2-40B4-BE49-F238E27FC236}">
                <a16:creationId xmlns:a16="http://schemas.microsoft.com/office/drawing/2014/main" id="{14B9D6F7-931F-0E9E-6243-68C5BEB70E02}"/>
              </a:ext>
            </a:extLst>
          </p:cNvPr>
          <p:cNvSpPr>
            <a:spLocks noGrp="1"/>
          </p:cNvSpPr>
          <p:nvPr>
            <p:ph sz="quarter" idx="13"/>
          </p:nvPr>
        </p:nvSpPr>
        <p:spPr>
          <a:xfrm>
            <a:off x="5565962"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6" name="内容占位符 11">
            <a:extLst>
              <a:ext uri="{FF2B5EF4-FFF2-40B4-BE49-F238E27FC236}">
                <a16:creationId xmlns:a16="http://schemas.microsoft.com/office/drawing/2014/main" id="{E5DA395C-B94F-0324-9D7F-9B7222A92AE9}"/>
              </a:ext>
            </a:extLst>
          </p:cNvPr>
          <p:cNvSpPr>
            <a:spLocks noGrp="1"/>
          </p:cNvSpPr>
          <p:nvPr>
            <p:ph sz="quarter" idx="14"/>
          </p:nvPr>
        </p:nvSpPr>
        <p:spPr>
          <a:xfrm>
            <a:off x="7250345"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7" name="内容占位符 11">
            <a:extLst>
              <a:ext uri="{FF2B5EF4-FFF2-40B4-BE49-F238E27FC236}">
                <a16:creationId xmlns:a16="http://schemas.microsoft.com/office/drawing/2014/main" id="{DB3EFD0C-D3CD-6804-FA8E-BCB9F6E2B739}"/>
              </a:ext>
            </a:extLst>
          </p:cNvPr>
          <p:cNvSpPr>
            <a:spLocks noGrp="1"/>
          </p:cNvSpPr>
          <p:nvPr>
            <p:ph sz="quarter" idx="15"/>
          </p:nvPr>
        </p:nvSpPr>
        <p:spPr>
          <a:xfrm>
            <a:off x="8950694"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8" name="内容占位符 11">
            <a:extLst>
              <a:ext uri="{FF2B5EF4-FFF2-40B4-BE49-F238E27FC236}">
                <a16:creationId xmlns:a16="http://schemas.microsoft.com/office/drawing/2014/main" id="{75ED725A-D5C8-8301-EBB5-54DC273A1304}"/>
              </a:ext>
            </a:extLst>
          </p:cNvPr>
          <p:cNvSpPr>
            <a:spLocks noGrp="1"/>
          </p:cNvSpPr>
          <p:nvPr>
            <p:ph sz="quarter" idx="16"/>
          </p:nvPr>
        </p:nvSpPr>
        <p:spPr>
          <a:xfrm>
            <a:off x="10643060" y="118450"/>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sp>
        <p:nvSpPr>
          <p:cNvPr id="19" name="矩形: 圆角 18">
            <a:extLst>
              <a:ext uri="{FF2B5EF4-FFF2-40B4-BE49-F238E27FC236}">
                <a16:creationId xmlns:a16="http://schemas.microsoft.com/office/drawing/2014/main" id="{B9687F63-0120-3253-06BC-F70C6C815E5C}"/>
              </a:ext>
            </a:extLst>
          </p:cNvPr>
          <p:cNvSpPr/>
          <p:nvPr userDrawn="1"/>
        </p:nvSpPr>
        <p:spPr>
          <a:xfrm>
            <a:off x="3730170" y="19118"/>
            <a:ext cx="1692366" cy="599440"/>
          </a:xfrm>
          <a:prstGeom prst="roundRect">
            <a:avLst>
              <a:gd name="adj" fmla="val 28774"/>
            </a:avLst>
          </a:prstGeom>
          <a:solidFill>
            <a:srgbClr val="00C0BB">
              <a:alpha val="20000"/>
            </a:srgbClr>
          </a:solidFill>
          <a:ln w="38100">
            <a:solidFill>
              <a:srgbClr val="0048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11">
            <a:extLst>
              <a:ext uri="{FF2B5EF4-FFF2-40B4-BE49-F238E27FC236}">
                <a16:creationId xmlns:a16="http://schemas.microsoft.com/office/drawing/2014/main" id="{FDF98357-ED10-4D82-60AE-5EF3578EEED7}"/>
              </a:ext>
            </a:extLst>
          </p:cNvPr>
          <p:cNvSpPr>
            <a:spLocks noGrp="1"/>
          </p:cNvSpPr>
          <p:nvPr>
            <p:ph sz="quarter" idx="17"/>
          </p:nvPr>
        </p:nvSpPr>
        <p:spPr>
          <a:xfrm>
            <a:off x="3873596" y="125957"/>
            <a:ext cx="1405515" cy="385763"/>
          </a:xfrm>
        </p:spPr>
        <p:txBody>
          <a:bodyPr vert="horz" lIns="91440" tIns="45720" rIns="91440" bIns="45720" rtlCol="0">
            <a:noAutofit/>
          </a:bodyPr>
          <a:lstStyle>
            <a:lvl1pPr>
              <a:defRPr lang="zh-CN" altLang="en-US" sz="2000" b="1" dirty="0">
                <a:latin typeface="微软雅黑" panose="020B0503020204020204" pitchFamily="34" charset="-122"/>
                <a:ea typeface="微软雅黑" panose="020B0503020204020204" pitchFamily="34" charset="-122"/>
                <a:cs typeface="+mn-ea"/>
              </a:defRPr>
            </a:lvl1pPr>
          </a:lstStyle>
          <a:p>
            <a:pPr marL="0" lvl="0" indent="0" algn="ctr">
              <a:buNone/>
            </a:pPr>
            <a:endParaRPr lang="zh-CN" altLang="en-US" dirty="0"/>
          </a:p>
        </p:txBody>
      </p:sp>
      <p:pic>
        <p:nvPicPr>
          <p:cNvPr id="2" name="图形 1">
            <a:extLst>
              <a:ext uri="{FF2B5EF4-FFF2-40B4-BE49-F238E27FC236}">
                <a16:creationId xmlns:a16="http://schemas.microsoft.com/office/drawing/2014/main" id="{D28C7D24-7A13-8B4C-95B0-3B545F2322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6658" y="23958"/>
            <a:ext cx="3383124" cy="974503"/>
          </a:xfrm>
          <a:prstGeom prst="rect">
            <a:avLst/>
          </a:prstGeom>
        </p:spPr>
      </p:pic>
    </p:spTree>
    <p:extLst>
      <p:ext uri="{BB962C8B-B14F-4D97-AF65-F5344CB8AC3E}">
        <p14:creationId xmlns:p14="http://schemas.microsoft.com/office/powerpoint/2010/main" val="997233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85B0572-51B9-43BD-8E71-8549EA935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32841FD-16BC-48A4-AD74-3BE6A1A1A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35AF483-DFF0-49F0-8BBC-2AF2DCE041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7D159E-63A5-4297-97BF-4295A0EA10DD}" type="datetimeFigureOut">
              <a:rPr lang="zh-CN" altLang="en-US" smtClean="0"/>
              <a:t>2024/10/12</a:t>
            </a:fld>
            <a:endParaRPr lang="zh-CN" altLang="en-US"/>
          </a:p>
        </p:txBody>
      </p:sp>
      <p:sp>
        <p:nvSpPr>
          <p:cNvPr id="5" name="页脚占位符 4">
            <a:extLst>
              <a:ext uri="{FF2B5EF4-FFF2-40B4-BE49-F238E27FC236}">
                <a16:creationId xmlns:a16="http://schemas.microsoft.com/office/drawing/2014/main" id="{CA95BF0D-15E5-4BFA-B5CB-C3F8000DFA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7D7C926-644A-44E9-95B1-6905A50EC1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0FFC18-908D-48C6-AB09-3924FC20D832}" type="slidenum">
              <a:rPr lang="zh-CN" altLang="en-US" smtClean="0"/>
              <a:t>‹#›</a:t>
            </a:fld>
            <a:endParaRPr lang="zh-CN" altLang="en-US"/>
          </a:p>
        </p:txBody>
      </p:sp>
    </p:spTree>
    <p:extLst>
      <p:ext uri="{BB962C8B-B14F-4D97-AF65-F5344CB8AC3E}">
        <p14:creationId xmlns:p14="http://schemas.microsoft.com/office/powerpoint/2010/main" val="20777054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2" r:id="rId4"/>
    <p:sldLayoutId id="2147483663" r:id="rId5"/>
    <p:sldLayoutId id="2147483664" r:id="rId6"/>
    <p:sldLayoutId id="2147483668" r:id="rId7"/>
    <p:sldLayoutId id="2147483665" r:id="rId8"/>
    <p:sldLayoutId id="2147483669" r:id="rId9"/>
    <p:sldLayoutId id="2147483666" r:id="rId10"/>
    <p:sldLayoutId id="2147483670" r:id="rId11"/>
    <p:sldLayoutId id="2147483667" r:id="rId12"/>
    <p:sldLayoutId id="2147483671" r:id="rId13"/>
    <p:sldLayoutId id="2147483660" r:id="rId14"/>
    <p:sldLayoutId id="2147483672" r:id="rId15"/>
    <p:sldLayoutId id="2147483651" r:id="rId16"/>
    <p:sldLayoutId id="2147483652" r:id="rId17"/>
    <p:sldLayoutId id="2147483653" r:id="rId18"/>
    <p:sldLayoutId id="2147483654" r:id="rId19"/>
    <p:sldLayoutId id="2147483655" r:id="rId20"/>
    <p:sldLayoutId id="2147483656" r:id="rId21"/>
    <p:sldLayoutId id="2147483657" r:id="rId22"/>
    <p:sldLayoutId id="2147483658" r:id="rId23"/>
    <p:sldLayoutId id="2147483659"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emf"/><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emf"/><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8C7196F-230B-0E34-393C-999AF346F2CE}"/>
              </a:ext>
            </a:extLst>
          </p:cNvPr>
          <p:cNvPicPr>
            <a:picLocks noChangeAspect="1"/>
          </p:cNvPicPr>
          <p:nvPr/>
        </p:nvPicPr>
        <p:blipFill>
          <a:blip r:embed="rId2">
            <a:alphaModFix amt="20000"/>
          </a:blip>
          <a:stretch>
            <a:fillRect/>
          </a:stretch>
        </p:blipFill>
        <p:spPr>
          <a:xfrm>
            <a:off x="3715021" y="-68027"/>
            <a:ext cx="8496300" cy="4114800"/>
          </a:xfrm>
          <a:prstGeom prst="rect">
            <a:avLst/>
          </a:prstGeom>
          <a:ln>
            <a:noFill/>
          </a:ln>
          <a:effectLst>
            <a:softEdge rad="112500"/>
          </a:effectLst>
        </p:spPr>
      </p:pic>
      <p:pic>
        <p:nvPicPr>
          <p:cNvPr id="4" name="图片 3">
            <a:extLst>
              <a:ext uri="{FF2B5EF4-FFF2-40B4-BE49-F238E27FC236}">
                <a16:creationId xmlns:a16="http://schemas.microsoft.com/office/drawing/2014/main" id="{D1FB1015-4337-4323-9B7F-9DE76227ECC9}"/>
              </a:ext>
            </a:extLst>
          </p:cNvPr>
          <p:cNvPicPr>
            <a:picLocks noChangeAspect="1"/>
          </p:cNvPicPr>
          <p:nvPr/>
        </p:nvPicPr>
        <p:blipFill>
          <a:blip r:embed="rId3">
            <a:alphaModFix amt="85000"/>
          </a:blip>
          <a:stretch>
            <a:fillRect/>
          </a:stretch>
        </p:blipFill>
        <p:spPr>
          <a:xfrm rot="16200000">
            <a:off x="5099635" y="930800"/>
            <a:ext cx="7215451" cy="4988087"/>
          </a:xfrm>
          <a:prstGeom prst="rect">
            <a:avLst/>
          </a:prstGeom>
          <a:ln>
            <a:noFill/>
          </a:ln>
          <a:effectLst>
            <a:softEdge rad="112500"/>
          </a:effectLst>
        </p:spPr>
      </p:pic>
      <p:pic>
        <p:nvPicPr>
          <p:cNvPr id="3" name="图片 2">
            <a:extLst>
              <a:ext uri="{FF2B5EF4-FFF2-40B4-BE49-F238E27FC236}">
                <a16:creationId xmlns:a16="http://schemas.microsoft.com/office/drawing/2014/main" id="{02D4E342-42A6-4105-D41F-3CFF254CC0A0}"/>
              </a:ext>
            </a:extLst>
          </p:cNvPr>
          <p:cNvPicPr>
            <a:picLocks noChangeAspect="1"/>
          </p:cNvPicPr>
          <p:nvPr/>
        </p:nvPicPr>
        <p:blipFill>
          <a:blip r:embed="rId4">
            <a:alphaModFix amt="20000"/>
          </a:blip>
          <a:stretch>
            <a:fillRect/>
          </a:stretch>
        </p:blipFill>
        <p:spPr>
          <a:xfrm>
            <a:off x="1" y="3858550"/>
            <a:ext cx="3773978" cy="2987732"/>
          </a:xfrm>
          <a:prstGeom prst="rect">
            <a:avLst/>
          </a:prstGeom>
          <a:ln>
            <a:noFill/>
          </a:ln>
          <a:effectLst>
            <a:softEdge rad="112500"/>
          </a:effectLst>
        </p:spPr>
      </p:pic>
      <p:sp>
        <p:nvSpPr>
          <p:cNvPr id="6" name="文本框 11">
            <a:extLst>
              <a:ext uri="{FF2B5EF4-FFF2-40B4-BE49-F238E27FC236}">
                <a16:creationId xmlns:a16="http://schemas.microsoft.com/office/drawing/2014/main" id="{0A20B0A4-A069-4262-A2A3-035C5BFE7708}"/>
              </a:ext>
            </a:extLst>
          </p:cNvPr>
          <p:cNvSpPr txBox="1"/>
          <p:nvPr/>
        </p:nvSpPr>
        <p:spPr>
          <a:xfrm>
            <a:off x="1173908" y="1775955"/>
            <a:ext cx="5384179" cy="196977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3200" b="1" dirty="0">
                <a:solidFill>
                  <a:srgbClr val="009794"/>
                </a:solidFill>
                <a:latin typeface="思源黑体 CN Heavy" panose="020B0A00000000000000" pitchFamily="34" charset="-122"/>
                <a:ea typeface="思源黑体 CN Heavy" panose="020B0A00000000000000" pitchFamily="34" charset="-122"/>
                <a:cs typeface="+mn-ea"/>
                <a:sym typeface="+mn-lt"/>
              </a:rPr>
              <a:t>Leveraging A Medical Knowledge Graph into Large Language Models for Diagnosis Prediction</a:t>
            </a:r>
            <a:r>
              <a:rPr lang="en-US" altLang="zh-CN" sz="3200" b="1" baseline="30000" dirty="0">
                <a:solidFill>
                  <a:srgbClr val="009794"/>
                </a:solidFill>
                <a:latin typeface="思源黑体 CN Heavy" panose="020B0A00000000000000" pitchFamily="34" charset="-122"/>
                <a:ea typeface="思源黑体 CN Heavy" panose="020B0A00000000000000" pitchFamily="34" charset="-122"/>
                <a:cs typeface="+mn-ea"/>
                <a:sym typeface="+mn-lt"/>
              </a:rPr>
              <a:t>[1]</a:t>
            </a:r>
            <a:endParaRPr lang="zh-CN" altLang="en-US" sz="3200" b="1" baseline="30000" dirty="0">
              <a:solidFill>
                <a:srgbClr val="009794"/>
              </a:solidFill>
              <a:latin typeface="思源黑体 CN Heavy" panose="020B0A00000000000000" pitchFamily="34" charset="-122"/>
              <a:ea typeface="思源黑体 CN Heavy" panose="020B0A00000000000000" pitchFamily="34" charset="-122"/>
              <a:cs typeface="+mn-ea"/>
              <a:sym typeface="+mn-lt"/>
            </a:endParaRPr>
          </a:p>
        </p:txBody>
      </p:sp>
      <p:sp>
        <p:nvSpPr>
          <p:cNvPr id="7" name="文本框 11">
            <a:extLst>
              <a:ext uri="{FF2B5EF4-FFF2-40B4-BE49-F238E27FC236}">
                <a16:creationId xmlns:a16="http://schemas.microsoft.com/office/drawing/2014/main" id="{D34E9A9A-DA67-4FF4-8078-275CF4D2CB4C}"/>
              </a:ext>
            </a:extLst>
          </p:cNvPr>
          <p:cNvSpPr txBox="1"/>
          <p:nvPr/>
        </p:nvSpPr>
        <p:spPr>
          <a:xfrm>
            <a:off x="2721296" y="1148717"/>
            <a:ext cx="2105366" cy="49244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rgbClr val="009794"/>
                </a:solidFill>
                <a:latin typeface="汉仪粗宋简" panose="02010600000101010101" pitchFamily="2" charset="-122"/>
                <a:ea typeface="汉仪粗宋简" panose="02010600000101010101" pitchFamily="2" charset="-122"/>
                <a:cs typeface="+mn-ea"/>
                <a:sym typeface="+mn-lt"/>
              </a:rPr>
              <a:t>文献报告</a:t>
            </a:r>
          </a:p>
        </p:txBody>
      </p:sp>
      <p:sp>
        <p:nvSpPr>
          <p:cNvPr id="8" name="文本框 11">
            <a:extLst>
              <a:ext uri="{FF2B5EF4-FFF2-40B4-BE49-F238E27FC236}">
                <a16:creationId xmlns:a16="http://schemas.microsoft.com/office/drawing/2014/main" id="{73A40E1E-36A2-41C0-BAEC-15059F8BDEE6}"/>
              </a:ext>
            </a:extLst>
          </p:cNvPr>
          <p:cNvSpPr txBox="1"/>
          <p:nvPr/>
        </p:nvSpPr>
        <p:spPr>
          <a:xfrm>
            <a:off x="756043" y="3852541"/>
            <a:ext cx="6085332" cy="9848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rgbClr val="009794"/>
                </a:solidFill>
                <a:latin typeface="汉仪粗宋简" panose="02010600000101010101" pitchFamily="2" charset="-122"/>
                <a:ea typeface="汉仪粗宋简" panose="02010600000101010101" pitchFamily="2" charset="-122"/>
                <a:cs typeface="+mn-ea"/>
                <a:sym typeface="+mn-lt"/>
              </a:rPr>
              <a:t>将医疗知识图谱融入大语言模型</a:t>
            </a:r>
            <a:endParaRPr lang="en-US" altLang="zh-CN" sz="3200" dirty="0">
              <a:solidFill>
                <a:srgbClr val="009794"/>
              </a:solidFill>
              <a:latin typeface="汉仪粗宋简" panose="02010600000101010101" pitchFamily="2" charset="-122"/>
              <a:ea typeface="汉仪粗宋简" panose="02010600000101010101" pitchFamily="2" charset="-122"/>
              <a:cs typeface="+mn-ea"/>
              <a:sym typeface="+mn-lt"/>
            </a:endParaRPr>
          </a:p>
          <a:p>
            <a:pPr algn="ctr"/>
            <a:r>
              <a:rPr lang="zh-CN" altLang="en-US" sz="3200" dirty="0">
                <a:solidFill>
                  <a:srgbClr val="009794"/>
                </a:solidFill>
                <a:latin typeface="汉仪粗宋简" panose="02010600000101010101" pitchFamily="2" charset="-122"/>
                <a:ea typeface="汉仪粗宋简" panose="02010600000101010101" pitchFamily="2" charset="-122"/>
                <a:cs typeface="+mn-ea"/>
                <a:sym typeface="+mn-lt"/>
              </a:rPr>
              <a:t>以进行诊断预测</a:t>
            </a:r>
          </a:p>
        </p:txBody>
      </p:sp>
      <p:sp>
        <p:nvSpPr>
          <p:cNvPr id="9" name="矩形: 圆角 8">
            <a:extLst>
              <a:ext uri="{FF2B5EF4-FFF2-40B4-BE49-F238E27FC236}">
                <a16:creationId xmlns:a16="http://schemas.microsoft.com/office/drawing/2014/main" id="{038B9F8F-5243-4A26-ABAC-1C4E8E3CEE8C}"/>
              </a:ext>
            </a:extLst>
          </p:cNvPr>
          <p:cNvSpPr/>
          <p:nvPr/>
        </p:nvSpPr>
        <p:spPr>
          <a:xfrm>
            <a:off x="2454414" y="5038846"/>
            <a:ext cx="2688590" cy="369332"/>
          </a:xfrm>
          <a:prstGeom prst="roundRect">
            <a:avLst/>
          </a:prstGeom>
          <a:solidFill>
            <a:srgbClr val="009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solidFill>
                  <a:schemeClr val="bg1"/>
                </a:solidFill>
                <a:latin typeface="思源黑体 CN Light" panose="020B0300000000000000" pitchFamily="34" charset="-122"/>
                <a:ea typeface="思源黑体 CN Light" panose="020B0300000000000000" pitchFamily="34" charset="-122"/>
              </a:rPr>
              <a:t>张鲡沣  </a:t>
            </a:r>
            <a:r>
              <a:rPr lang="en-US" altLang="zh-CN" b="1" dirty="0">
                <a:solidFill>
                  <a:schemeClr val="bg1"/>
                </a:solidFill>
                <a:latin typeface="思源黑体 CN Light" panose="020B0300000000000000" pitchFamily="34" charset="-122"/>
                <a:ea typeface="思源黑体 CN Light" panose="020B0300000000000000" pitchFamily="34" charset="-122"/>
              </a:rPr>
              <a:t>22281052</a:t>
            </a:r>
            <a:endParaRPr lang="zh-CN" altLang="en-US" b="1" dirty="0">
              <a:solidFill>
                <a:schemeClr val="bg1"/>
              </a:solidFill>
              <a:latin typeface="思源黑体 CN Light" panose="020B0300000000000000" pitchFamily="34" charset="-122"/>
              <a:ea typeface="思源黑体 CN Light" panose="020B0300000000000000" pitchFamily="34" charset="-122"/>
            </a:endParaRPr>
          </a:p>
        </p:txBody>
      </p:sp>
      <p:sp>
        <p:nvSpPr>
          <p:cNvPr id="10" name="矩形: 圆角 9">
            <a:extLst>
              <a:ext uri="{FF2B5EF4-FFF2-40B4-BE49-F238E27FC236}">
                <a16:creationId xmlns:a16="http://schemas.microsoft.com/office/drawing/2014/main" id="{77D7C2DF-EF1A-4691-96C8-9D5339D82B2F}"/>
              </a:ext>
            </a:extLst>
          </p:cNvPr>
          <p:cNvSpPr/>
          <p:nvPr/>
        </p:nvSpPr>
        <p:spPr>
          <a:xfrm>
            <a:off x="2746026" y="5614751"/>
            <a:ext cx="2105366" cy="369332"/>
          </a:xfrm>
          <a:prstGeom prst="roundRect">
            <a:avLst/>
          </a:prstGeom>
          <a:solidFill>
            <a:srgbClr val="009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b="1" dirty="0">
                <a:solidFill>
                  <a:schemeClr val="bg1"/>
                </a:solidFill>
                <a:latin typeface="思源黑体 CN Light" panose="020B0300000000000000" pitchFamily="34" charset="-122"/>
                <a:ea typeface="思源黑体 CN Light" panose="020B0300000000000000" pitchFamily="34" charset="-122"/>
              </a:rPr>
              <a:t>2024</a:t>
            </a:r>
            <a:r>
              <a:rPr lang="zh-CN" altLang="en-US" sz="1400" b="1" dirty="0">
                <a:solidFill>
                  <a:schemeClr val="bg1"/>
                </a:solidFill>
                <a:latin typeface="思源黑体 CN Light" panose="020B0300000000000000" pitchFamily="34" charset="-122"/>
                <a:ea typeface="思源黑体 CN Light" panose="020B0300000000000000" pitchFamily="34" charset="-122"/>
              </a:rPr>
              <a:t>年</a:t>
            </a:r>
            <a:r>
              <a:rPr lang="en-US" altLang="zh-CN" sz="1400" b="1" dirty="0">
                <a:solidFill>
                  <a:schemeClr val="bg1"/>
                </a:solidFill>
                <a:latin typeface="思源黑体 CN Light" panose="020B0300000000000000" pitchFamily="34" charset="-122"/>
                <a:ea typeface="思源黑体 CN Light" panose="020B0300000000000000" pitchFamily="34" charset="-122"/>
              </a:rPr>
              <a:t>10</a:t>
            </a:r>
            <a:r>
              <a:rPr lang="zh-CN" altLang="en-US" sz="1400" b="1" dirty="0">
                <a:solidFill>
                  <a:schemeClr val="bg1"/>
                </a:solidFill>
                <a:latin typeface="思源黑体 CN Light" panose="020B0300000000000000" pitchFamily="34" charset="-122"/>
                <a:ea typeface="思源黑体 CN Light" panose="020B0300000000000000" pitchFamily="34" charset="-122"/>
              </a:rPr>
              <a:t>月</a:t>
            </a:r>
            <a:r>
              <a:rPr lang="en-US" altLang="zh-CN" sz="1400" b="1" dirty="0">
                <a:solidFill>
                  <a:schemeClr val="bg1"/>
                </a:solidFill>
                <a:latin typeface="思源黑体 CN Light" panose="020B0300000000000000" pitchFamily="34" charset="-122"/>
                <a:ea typeface="思源黑体 CN Light" panose="020B0300000000000000" pitchFamily="34" charset="-122"/>
              </a:rPr>
              <a:t>12</a:t>
            </a:r>
            <a:r>
              <a:rPr lang="zh-CN" altLang="en-US" sz="1400" b="1" dirty="0">
                <a:solidFill>
                  <a:schemeClr val="bg1"/>
                </a:solidFill>
                <a:latin typeface="思源黑体 CN Light" panose="020B0300000000000000" pitchFamily="34" charset="-122"/>
                <a:ea typeface="思源黑体 CN Light" panose="020B0300000000000000" pitchFamily="34" charset="-122"/>
              </a:rPr>
              <a:t>日</a:t>
            </a:r>
          </a:p>
        </p:txBody>
      </p:sp>
      <p:pic>
        <p:nvPicPr>
          <p:cNvPr id="5" name="图片 4">
            <a:extLst>
              <a:ext uri="{FF2B5EF4-FFF2-40B4-BE49-F238E27FC236}">
                <a16:creationId xmlns:a16="http://schemas.microsoft.com/office/drawing/2014/main" id="{7F711A23-52EC-47AD-89BC-2C0C81A855BA}"/>
              </a:ext>
            </a:extLst>
          </p:cNvPr>
          <p:cNvPicPr>
            <a:picLocks noChangeAspect="1"/>
          </p:cNvPicPr>
          <p:nvPr/>
        </p:nvPicPr>
        <p:blipFill rotWithShape="1">
          <a:blip r:embed="rId5"/>
          <a:srcRect l="1" r="1971"/>
          <a:stretch/>
        </p:blipFill>
        <p:spPr>
          <a:xfrm rot="15957926" flipH="1">
            <a:off x="5139303" y="5068485"/>
            <a:ext cx="1910692" cy="1735970"/>
          </a:xfrm>
          <a:prstGeom prst="rect">
            <a:avLst/>
          </a:prstGeom>
        </p:spPr>
      </p:pic>
      <p:sp>
        <p:nvSpPr>
          <p:cNvPr id="14" name="文本框 11">
            <a:extLst>
              <a:ext uri="{FF2B5EF4-FFF2-40B4-BE49-F238E27FC236}">
                <a16:creationId xmlns:a16="http://schemas.microsoft.com/office/drawing/2014/main" id="{D90508C8-6C73-AFC4-F88F-BA44D6F1EAB2}"/>
              </a:ext>
            </a:extLst>
          </p:cNvPr>
          <p:cNvSpPr txBox="1"/>
          <p:nvPr/>
        </p:nvSpPr>
        <p:spPr>
          <a:xfrm>
            <a:off x="152884" y="6349404"/>
            <a:ext cx="11883529" cy="4001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solidFill>
                  <a:srgbClr val="009794"/>
                </a:solidFill>
                <a:latin typeface="汉仪粗宋简" panose="02010600000101010101" pitchFamily="2" charset="-122"/>
                <a:ea typeface="汉仪粗宋简" panose="02010600000101010101" pitchFamily="2" charset="-122"/>
                <a:cs typeface="+mn-ea"/>
                <a:sym typeface="+mn-lt"/>
              </a:rPr>
              <a:t>2024-2025</a:t>
            </a:r>
            <a:r>
              <a:rPr lang="zh-CN" altLang="en-US" sz="1600" dirty="0">
                <a:solidFill>
                  <a:srgbClr val="009794"/>
                </a:solidFill>
                <a:latin typeface="汉仪粗宋简" panose="02010600000101010101" pitchFamily="2" charset="-122"/>
                <a:ea typeface="汉仪粗宋简" panose="02010600000101010101" pitchFamily="2" charset="-122"/>
                <a:cs typeface="+mn-ea"/>
                <a:sym typeface="+mn-lt"/>
              </a:rPr>
              <a:t>学年 </a:t>
            </a:r>
            <a:r>
              <a:rPr lang="en-US" altLang="zh-CN" sz="1600" dirty="0">
                <a:solidFill>
                  <a:srgbClr val="009794"/>
                </a:solidFill>
                <a:latin typeface="汉仪粗宋简" panose="02010600000101010101" pitchFamily="2" charset="-122"/>
                <a:ea typeface="汉仪粗宋简" panose="02010600000101010101" pitchFamily="2" charset="-122"/>
                <a:cs typeface="+mn-ea"/>
                <a:sym typeface="+mn-lt"/>
              </a:rPr>
              <a:t>《</a:t>
            </a:r>
            <a:r>
              <a:rPr lang="zh-CN" altLang="en-US" sz="1600" dirty="0">
                <a:solidFill>
                  <a:srgbClr val="009794"/>
                </a:solidFill>
                <a:latin typeface="汉仪粗宋简" panose="02010600000101010101" pitchFamily="2" charset="-122"/>
                <a:ea typeface="汉仪粗宋简" panose="02010600000101010101" pitchFamily="2" charset="-122"/>
                <a:cs typeface="+mn-ea"/>
                <a:sym typeface="+mn-lt"/>
              </a:rPr>
              <a:t>知识表示与处理</a:t>
            </a:r>
            <a:r>
              <a:rPr lang="en-US" altLang="zh-CN" sz="1600" dirty="0">
                <a:solidFill>
                  <a:srgbClr val="009794"/>
                </a:solidFill>
                <a:latin typeface="汉仪粗宋简" panose="02010600000101010101" pitchFamily="2" charset="-122"/>
                <a:ea typeface="汉仪粗宋简" panose="02010600000101010101" pitchFamily="2" charset="-122"/>
                <a:cs typeface="+mn-ea"/>
                <a:sym typeface="+mn-lt"/>
              </a:rPr>
              <a:t>》 </a:t>
            </a:r>
            <a:r>
              <a:rPr lang="zh-CN" altLang="en-US" sz="1600" dirty="0">
                <a:solidFill>
                  <a:srgbClr val="009794"/>
                </a:solidFill>
                <a:latin typeface="汉仪粗宋简" panose="02010600000101010101" pitchFamily="2" charset="-122"/>
                <a:ea typeface="汉仪粗宋简" panose="02010600000101010101" pitchFamily="2" charset="-122"/>
                <a:cs typeface="+mn-ea"/>
                <a:sym typeface="+mn-lt"/>
              </a:rPr>
              <a:t>实验</a:t>
            </a:r>
            <a:r>
              <a:rPr lang="en-US" altLang="zh-CN" sz="1600" dirty="0">
                <a:solidFill>
                  <a:srgbClr val="009794"/>
                </a:solidFill>
                <a:latin typeface="汉仪粗宋简" panose="02010600000101010101" pitchFamily="2" charset="-122"/>
                <a:ea typeface="汉仪粗宋简" panose="02010600000101010101" pitchFamily="2" charset="-122"/>
                <a:cs typeface="+mn-ea"/>
                <a:sym typeface="+mn-lt"/>
              </a:rPr>
              <a:t>2</a:t>
            </a:r>
          </a:p>
          <a:p>
            <a:r>
              <a:rPr lang="en-US" altLang="zh-CN" sz="1000" b="1" dirty="0">
                <a:solidFill>
                  <a:srgbClr val="002060"/>
                </a:solidFill>
                <a:latin typeface="Times New Roman" panose="02020603050405020304" pitchFamily="18" charset="0"/>
                <a:ea typeface="汉仪粗宋简" panose="02010600000101010101" pitchFamily="2" charset="-122"/>
                <a:cs typeface="Times New Roman" panose="02020603050405020304" pitchFamily="18" charset="0"/>
                <a:sym typeface="+mn-lt"/>
              </a:rPr>
              <a:t>[1] Gao Y, Li R, Caskey J, </a:t>
            </a:r>
            <a:r>
              <a:rPr lang="en-US" altLang="zh-CN" sz="1000" b="1" dirty="0" err="1">
                <a:solidFill>
                  <a:srgbClr val="002060"/>
                </a:solidFill>
                <a:latin typeface="Times New Roman" panose="02020603050405020304" pitchFamily="18" charset="0"/>
                <a:ea typeface="汉仪粗宋简" panose="02010600000101010101" pitchFamily="2" charset="-122"/>
                <a:cs typeface="Times New Roman" panose="02020603050405020304" pitchFamily="18" charset="0"/>
                <a:sym typeface="+mn-lt"/>
              </a:rPr>
              <a:t>Dligach</a:t>
            </a:r>
            <a:r>
              <a:rPr lang="en-US" altLang="zh-CN" sz="1000" b="1" dirty="0">
                <a:solidFill>
                  <a:srgbClr val="002060"/>
                </a:solidFill>
                <a:latin typeface="Times New Roman" panose="02020603050405020304" pitchFamily="18" charset="0"/>
                <a:ea typeface="汉仪粗宋简" panose="02010600000101010101" pitchFamily="2" charset="-122"/>
                <a:cs typeface="Times New Roman" panose="02020603050405020304" pitchFamily="18" charset="0"/>
                <a:sym typeface="+mn-lt"/>
              </a:rPr>
              <a:t> D, Miller T, </a:t>
            </a:r>
            <a:r>
              <a:rPr lang="en-US" altLang="zh-CN" sz="1000" b="1" dirty="0" err="1">
                <a:solidFill>
                  <a:srgbClr val="002060"/>
                </a:solidFill>
                <a:latin typeface="Times New Roman" panose="02020603050405020304" pitchFamily="18" charset="0"/>
                <a:ea typeface="汉仪粗宋简" panose="02010600000101010101" pitchFamily="2" charset="-122"/>
                <a:cs typeface="Times New Roman" panose="02020603050405020304" pitchFamily="18" charset="0"/>
                <a:sym typeface="+mn-lt"/>
              </a:rPr>
              <a:t>Churpek</a:t>
            </a:r>
            <a:r>
              <a:rPr lang="en-US" altLang="zh-CN" sz="1000" b="1" dirty="0">
                <a:solidFill>
                  <a:srgbClr val="002060"/>
                </a:solidFill>
                <a:latin typeface="Times New Roman" panose="02020603050405020304" pitchFamily="18" charset="0"/>
                <a:ea typeface="汉仪粗宋简" panose="02010600000101010101" pitchFamily="2" charset="-122"/>
                <a:cs typeface="Times New Roman" panose="02020603050405020304" pitchFamily="18" charset="0"/>
                <a:sym typeface="+mn-lt"/>
              </a:rPr>
              <a:t> MM, Afshar M. Leveraging a medical knowledge graph into large language models for diagnosis prediction[J]//</a:t>
            </a:r>
            <a:r>
              <a:rPr lang="en-US" altLang="zh-CN" sz="1000" b="1" dirty="0" err="1">
                <a:solidFill>
                  <a:srgbClr val="002060"/>
                </a:solidFill>
                <a:latin typeface="Times New Roman" panose="02020603050405020304" pitchFamily="18" charset="0"/>
                <a:ea typeface="汉仪粗宋简" panose="02010600000101010101" pitchFamily="2" charset="-122"/>
                <a:cs typeface="Times New Roman" panose="02020603050405020304" pitchFamily="18" charset="0"/>
                <a:sym typeface="+mn-lt"/>
              </a:rPr>
              <a:t>arXiv</a:t>
            </a:r>
            <a:r>
              <a:rPr lang="en-US" altLang="zh-CN" sz="1000" b="1" dirty="0">
                <a:solidFill>
                  <a:srgbClr val="002060"/>
                </a:solidFill>
                <a:latin typeface="Times New Roman" panose="02020603050405020304" pitchFamily="18" charset="0"/>
                <a:ea typeface="汉仪粗宋简" panose="02010600000101010101" pitchFamily="2" charset="-122"/>
                <a:cs typeface="Times New Roman" panose="02020603050405020304" pitchFamily="18" charset="0"/>
                <a:sym typeface="+mn-lt"/>
              </a:rPr>
              <a:t> preprint arXiv:2308.14321. 2023.</a:t>
            </a:r>
          </a:p>
        </p:txBody>
      </p:sp>
      <p:pic>
        <p:nvPicPr>
          <p:cNvPr id="2" name="图片 1">
            <a:extLst>
              <a:ext uri="{FF2B5EF4-FFF2-40B4-BE49-F238E27FC236}">
                <a16:creationId xmlns:a16="http://schemas.microsoft.com/office/drawing/2014/main" id="{618D04F0-41CD-B47C-B127-62C0E7F0A18E}"/>
              </a:ext>
            </a:extLst>
          </p:cNvPr>
          <p:cNvPicPr>
            <a:picLocks noChangeAspect="1"/>
          </p:cNvPicPr>
          <p:nvPr/>
        </p:nvPicPr>
        <p:blipFill rotWithShape="1">
          <a:blip r:embed="rId5"/>
          <a:srcRect l="1" r="1971"/>
          <a:stretch/>
        </p:blipFill>
        <p:spPr>
          <a:xfrm rot="15957926" flipH="1">
            <a:off x="9454864" y="5068485"/>
            <a:ext cx="1910692" cy="1735970"/>
          </a:xfrm>
          <a:prstGeom prst="rect">
            <a:avLst/>
          </a:prstGeom>
        </p:spPr>
      </p:pic>
    </p:spTree>
    <p:extLst>
      <p:ext uri="{BB962C8B-B14F-4D97-AF65-F5344CB8AC3E}">
        <p14:creationId xmlns:p14="http://schemas.microsoft.com/office/powerpoint/2010/main" val="401617922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743C80F-658D-6160-748C-C4DD4EB93B67}"/>
              </a:ext>
            </a:extLst>
          </p:cNvPr>
          <p:cNvSpPr>
            <a:spLocks noGrp="1"/>
          </p:cNvSpPr>
          <p:nvPr>
            <p:ph sz="quarter" idx="13"/>
          </p:nvPr>
        </p:nvSpPr>
        <p:spPr/>
        <p:txBody>
          <a:bodyPr/>
          <a:lstStyle/>
          <a:p>
            <a:pPr marL="0" indent="0" algn="ctr">
              <a:buNone/>
            </a:pPr>
            <a:r>
              <a:rPr lang="zh-CN" altLang="en-US" dirty="0"/>
              <a:t>方法原理</a:t>
            </a:r>
          </a:p>
        </p:txBody>
      </p:sp>
      <p:sp>
        <p:nvSpPr>
          <p:cNvPr id="4" name="内容占位符 3">
            <a:extLst>
              <a:ext uri="{FF2B5EF4-FFF2-40B4-BE49-F238E27FC236}">
                <a16:creationId xmlns:a16="http://schemas.microsoft.com/office/drawing/2014/main" id="{FCA49718-4F69-4771-C66C-62D399467A89}"/>
              </a:ext>
            </a:extLst>
          </p:cNvPr>
          <p:cNvSpPr>
            <a:spLocks noGrp="1"/>
          </p:cNvSpPr>
          <p:nvPr>
            <p:ph sz="quarter" idx="14"/>
          </p:nvPr>
        </p:nvSpPr>
        <p:spPr/>
        <p:txBody>
          <a:bodyPr/>
          <a:lstStyle/>
          <a:p>
            <a:pPr marL="0" indent="0" algn="ctr">
              <a:buNone/>
            </a:pPr>
            <a:r>
              <a:rPr lang="zh-CN" altLang="en-US" dirty="0"/>
              <a:t>研究结果</a:t>
            </a:r>
            <a:endParaRPr lang="en-US" altLang="zh-CN" dirty="0"/>
          </a:p>
        </p:txBody>
      </p:sp>
      <p:sp>
        <p:nvSpPr>
          <p:cNvPr id="5" name="内容占位符 4">
            <a:extLst>
              <a:ext uri="{FF2B5EF4-FFF2-40B4-BE49-F238E27FC236}">
                <a16:creationId xmlns:a16="http://schemas.microsoft.com/office/drawing/2014/main" id="{CA85EFE5-343F-07EA-5056-3ABC5FD6D431}"/>
              </a:ext>
            </a:extLst>
          </p:cNvPr>
          <p:cNvSpPr>
            <a:spLocks noGrp="1"/>
          </p:cNvSpPr>
          <p:nvPr>
            <p:ph sz="quarter" idx="15"/>
          </p:nvPr>
        </p:nvSpPr>
        <p:spPr/>
        <p:txBody>
          <a:bodyPr/>
          <a:lstStyle/>
          <a:p>
            <a:pPr marL="0" indent="0" algn="ctr">
              <a:buNone/>
            </a:pPr>
            <a:r>
              <a:rPr lang="zh-CN" altLang="en-US" dirty="0"/>
              <a:t>创新特色</a:t>
            </a:r>
          </a:p>
        </p:txBody>
      </p:sp>
      <p:sp>
        <p:nvSpPr>
          <p:cNvPr id="6" name="内容占位符 5">
            <a:extLst>
              <a:ext uri="{FF2B5EF4-FFF2-40B4-BE49-F238E27FC236}">
                <a16:creationId xmlns:a16="http://schemas.microsoft.com/office/drawing/2014/main" id="{AB94F912-A2F1-C849-1175-4A8663D749F0}"/>
              </a:ext>
            </a:extLst>
          </p:cNvPr>
          <p:cNvSpPr>
            <a:spLocks noGrp="1"/>
          </p:cNvSpPr>
          <p:nvPr>
            <p:ph sz="quarter" idx="16"/>
          </p:nvPr>
        </p:nvSpPr>
        <p:spPr/>
        <p:txBody>
          <a:bodyPr/>
          <a:lstStyle/>
          <a:p>
            <a:pPr marL="0" indent="0" algn="ctr">
              <a:buNone/>
            </a:pPr>
            <a:r>
              <a:rPr lang="zh-CN" altLang="en-US" dirty="0"/>
              <a:t>个人体会</a:t>
            </a:r>
          </a:p>
        </p:txBody>
      </p:sp>
      <p:sp>
        <p:nvSpPr>
          <p:cNvPr id="7" name="内容占位符 6">
            <a:extLst>
              <a:ext uri="{FF2B5EF4-FFF2-40B4-BE49-F238E27FC236}">
                <a16:creationId xmlns:a16="http://schemas.microsoft.com/office/drawing/2014/main" id="{6C969F10-3D0C-46A6-1403-AE06B1ED8629}"/>
              </a:ext>
            </a:extLst>
          </p:cNvPr>
          <p:cNvSpPr>
            <a:spLocks noGrp="1"/>
          </p:cNvSpPr>
          <p:nvPr>
            <p:ph sz="quarter" idx="17"/>
          </p:nvPr>
        </p:nvSpPr>
        <p:spPr/>
        <p:txBody>
          <a:bodyPr/>
          <a:lstStyle/>
          <a:p>
            <a:pPr marL="0" indent="0" algn="ctr">
              <a:buNone/>
            </a:pPr>
            <a:r>
              <a:rPr lang="zh-CN" altLang="en-US" dirty="0"/>
              <a:t>问题定义</a:t>
            </a:r>
          </a:p>
        </p:txBody>
      </p:sp>
      <p:sp>
        <p:nvSpPr>
          <p:cNvPr id="8" name="文本框 16">
            <a:extLst>
              <a:ext uri="{FF2B5EF4-FFF2-40B4-BE49-F238E27FC236}">
                <a16:creationId xmlns:a16="http://schemas.microsoft.com/office/drawing/2014/main" id="{598E17FA-B697-15C4-C8E8-B8BC275D695E}"/>
              </a:ext>
            </a:extLst>
          </p:cNvPr>
          <p:cNvSpPr txBox="1"/>
          <p:nvPr/>
        </p:nvSpPr>
        <p:spPr>
          <a:xfrm>
            <a:off x="429984" y="1081933"/>
            <a:ext cx="572253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9794"/>
                </a:solidFill>
                <a:latin typeface="思源黑体 CN Light" panose="020B0300000000000000" pitchFamily="34" charset="-122"/>
                <a:ea typeface="思源黑体 CN Light" panose="020B0300000000000000" pitchFamily="34" charset="-122"/>
                <a:cs typeface="+mn-ea"/>
                <a:sym typeface="+mn-lt"/>
              </a:rPr>
              <a:t>DR.KNOWS </a:t>
            </a:r>
            <a:r>
              <a:rPr lang="zh-CN" altLang="en-US" sz="2400" b="1" dirty="0">
                <a:solidFill>
                  <a:srgbClr val="009794"/>
                </a:solidFill>
                <a:latin typeface="思源黑体 CN Light" panose="020B0300000000000000" pitchFamily="34" charset="-122"/>
                <a:ea typeface="思源黑体 CN Light" panose="020B0300000000000000" pitchFamily="34" charset="-122"/>
                <a:cs typeface="+mn-ea"/>
                <a:sym typeface="+mn-lt"/>
              </a:rPr>
              <a:t>在 </a:t>
            </a:r>
            <a:r>
              <a:rPr lang="en-US" altLang="zh-CN" sz="2400" b="1" dirty="0">
                <a:solidFill>
                  <a:srgbClr val="009794"/>
                </a:solidFill>
                <a:latin typeface="思源黑体 CN Light" panose="020B0300000000000000" pitchFamily="34" charset="-122"/>
                <a:ea typeface="思源黑体 CN Light" panose="020B0300000000000000" pitchFamily="34" charset="-122"/>
                <a:cs typeface="+mn-ea"/>
                <a:sym typeface="+mn-lt"/>
              </a:rPr>
              <a:t>CUI </a:t>
            </a:r>
            <a:r>
              <a:rPr lang="zh-CN" altLang="en-US" sz="2400" b="1" dirty="0">
                <a:solidFill>
                  <a:srgbClr val="009794"/>
                </a:solidFill>
                <a:latin typeface="思源黑体 CN Light" panose="020B0300000000000000" pitchFamily="34" charset="-122"/>
                <a:ea typeface="思源黑体 CN Light" panose="020B0300000000000000" pitchFamily="34" charset="-122"/>
                <a:cs typeface="+mn-ea"/>
                <a:sym typeface="+mn-lt"/>
              </a:rPr>
              <a:t>预测任务上的评估</a:t>
            </a:r>
          </a:p>
        </p:txBody>
      </p:sp>
      <p:sp>
        <p:nvSpPr>
          <p:cNvPr id="9" name="文本框 17">
            <a:extLst>
              <a:ext uri="{FF2B5EF4-FFF2-40B4-BE49-F238E27FC236}">
                <a16:creationId xmlns:a16="http://schemas.microsoft.com/office/drawing/2014/main" id="{ECA45268-6CE7-2E74-92EB-871434B2F982}"/>
              </a:ext>
            </a:extLst>
          </p:cNvPr>
          <p:cNvSpPr txBox="1"/>
          <p:nvPr/>
        </p:nvSpPr>
        <p:spPr>
          <a:xfrm>
            <a:off x="404932" y="1543598"/>
            <a:ext cx="6108602" cy="5247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spcAft>
                <a:spcPts val="600"/>
              </a:spcAft>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作者在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IN-HOUSE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MIMIC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数据集上训练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DR.KNOWS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TriAttn</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MultiAttn</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）及其加权变体（</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TriAttn</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W</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MultiAttn</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W</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indent="457200">
              <a:spcAft>
                <a:spcPts val="600"/>
              </a:spcAft>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作者在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MIMIC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数据集上获得了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600</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81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87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的数据分割，在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IN-HOUSE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数据集上获得了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3885</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520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447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的数据分割。</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indent="457200">
              <a:spcAft>
                <a:spcPts val="600"/>
              </a:spcAft>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在评估任务中，作者要评估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DR.KNOWS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使用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CUIs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预测诊断的准确性，为此作者使用概念提取器分析计划部分的文本，并提取属于语义类型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T047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疾病和综合征的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CUIs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。具体来说，作者包含了那些保证至少有一条路径，其最大长度为目标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CUI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和输入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CUI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之间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2-hop</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CUI</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。这些选定的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CUI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构成了最优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CUI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集，用于训练和评估模型的性能。</a:t>
            </a:r>
            <a:endParaRPr lang="en-US" altLang="zh-CN" sz="1600" u="sng" dirty="0">
              <a:latin typeface="Times New Roman" panose="02020603050405020304" pitchFamily="18" charset="0"/>
              <a:ea typeface="微软雅黑" panose="020B0503020204020204" pitchFamily="34" charset="-122"/>
              <a:cs typeface="Times New Roman" panose="02020603050405020304" pitchFamily="18" charset="0"/>
            </a:endParaRPr>
          </a:p>
          <a:p>
            <a:pPr indent="457200">
              <a:spcAft>
                <a:spcPts val="600"/>
              </a:spcAft>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作者将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DR.KNOWS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与两个不同的基线系统进行比较：</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QuickUMLS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是一个概念提取基线系统，用于识别医学概念。</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Vanilla-T5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是一种生成式语言模型，针对此任务作者进行了微调，并预测有关诊断的概念。作者使用 </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QuickUMLS</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将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T5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生成的文本解析为医学概念列表。图</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展示了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DR.KNOWS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内在评估结果。不同数据集长度的差异决定了选择不同的前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个值。</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在两个数据集上，</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DR.KNOWS </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的表现都显示出更高的精确度和 </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F </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分数，表明其在预测正确诊断 </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CUI </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方面的优势</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T5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的表现不佳可以归因于它倾向于生成与诊断和疾病无关的概念，而不是专注于所需的概念。</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66737788-CAD3-BACF-B94E-3C44171E4043}"/>
              </a:ext>
            </a:extLst>
          </p:cNvPr>
          <p:cNvPicPr>
            <a:picLocks noChangeAspect="1"/>
          </p:cNvPicPr>
          <p:nvPr/>
        </p:nvPicPr>
        <p:blipFill>
          <a:blip r:embed="rId2"/>
          <a:stretch>
            <a:fillRect/>
          </a:stretch>
        </p:blipFill>
        <p:spPr>
          <a:xfrm>
            <a:off x="6719257" y="819155"/>
            <a:ext cx="4955157" cy="3114856"/>
          </a:xfrm>
          <a:prstGeom prst="rect">
            <a:avLst/>
          </a:prstGeom>
        </p:spPr>
      </p:pic>
      <p:pic>
        <p:nvPicPr>
          <p:cNvPr id="13" name="图片 12">
            <a:extLst>
              <a:ext uri="{FF2B5EF4-FFF2-40B4-BE49-F238E27FC236}">
                <a16:creationId xmlns:a16="http://schemas.microsoft.com/office/drawing/2014/main" id="{AC6D64A3-620E-C51B-8C14-A97B210858B2}"/>
              </a:ext>
            </a:extLst>
          </p:cNvPr>
          <p:cNvPicPr>
            <a:picLocks noChangeAspect="1"/>
          </p:cNvPicPr>
          <p:nvPr/>
        </p:nvPicPr>
        <p:blipFill>
          <a:blip r:embed="rId3"/>
          <a:srcRect l="1918"/>
          <a:stretch/>
        </p:blipFill>
        <p:spPr>
          <a:xfrm>
            <a:off x="6851909" y="4337750"/>
            <a:ext cx="4689852" cy="1835346"/>
          </a:xfrm>
          <a:prstGeom prst="rect">
            <a:avLst/>
          </a:prstGeom>
        </p:spPr>
      </p:pic>
      <p:sp>
        <p:nvSpPr>
          <p:cNvPr id="17" name="文本框 16">
            <a:extLst>
              <a:ext uri="{FF2B5EF4-FFF2-40B4-BE49-F238E27FC236}">
                <a16:creationId xmlns:a16="http://schemas.microsoft.com/office/drawing/2014/main" id="{0673890C-2C89-0A27-A0E4-4CC3968871BF}"/>
              </a:ext>
            </a:extLst>
          </p:cNvPr>
          <p:cNvSpPr txBox="1"/>
          <p:nvPr/>
        </p:nvSpPr>
        <p:spPr>
          <a:xfrm>
            <a:off x="6392087" y="3937640"/>
            <a:ext cx="5609496" cy="400110"/>
          </a:xfrm>
          <a:prstGeom prst="rect">
            <a:avLst/>
          </a:prstGeom>
          <a:noFill/>
        </p:spPr>
        <p:txBody>
          <a:bodyPr wrap="square">
            <a:spAutoFit/>
          </a:bodyPr>
          <a:lstStyle/>
          <a:p>
            <a:pPr algn="ctr">
              <a:spcAft>
                <a:spcPts val="600"/>
              </a:spcAft>
            </a:pP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8  MIMIC-III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数据集上目标 </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CUI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预测的概念提取基线 </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(Concept Ex.)</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T5-Large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基线 </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(T5-L)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DR.KNOWS</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Recall</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Precision</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F-Score</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值</a:t>
            </a:r>
          </a:p>
        </p:txBody>
      </p:sp>
      <p:sp>
        <p:nvSpPr>
          <p:cNvPr id="21" name="文本框 20">
            <a:extLst>
              <a:ext uri="{FF2B5EF4-FFF2-40B4-BE49-F238E27FC236}">
                <a16:creationId xmlns:a16="http://schemas.microsoft.com/office/drawing/2014/main" id="{54DD4770-24CF-BCA6-69D5-5E38578D2172}"/>
              </a:ext>
            </a:extLst>
          </p:cNvPr>
          <p:cNvSpPr txBox="1"/>
          <p:nvPr/>
        </p:nvSpPr>
        <p:spPr>
          <a:xfrm>
            <a:off x="6674070" y="6262914"/>
            <a:ext cx="5045530" cy="400110"/>
          </a:xfrm>
          <a:prstGeom prst="rect">
            <a:avLst/>
          </a:prstGeom>
          <a:noFill/>
        </p:spPr>
        <p:txBody>
          <a:bodyPr wrap="square">
            <a:spAutoFit/>
          </a:bodyPr>
          <a:lstStyle/>
          <a:p>
            <a:pPr algn="ctr">
              <a:spcAft>
                <a:spcPts val="600"/>
              </a:spcAft>
            </a:pP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9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使用内部数据集进行目标 </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CUI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预测时，概念提取 </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(Concept Ex.)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与两种 </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DR.KNOWS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变体之间的的</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Recall</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Precision</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F-Score</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值及对比。</a:t>
            </a:r>
          </a:p>
        </p:txBody>
      </p:sp>
    </p:spTree>
    <p:extLst>
      <p:ext uri="{BB962C8B-B14F-4D97-AF65-F5344CB8AC3E}">
        <p14:creationId xmlns:p14="http://schemas.microsoft.com/office/powerpoint/2010/main" val="39513829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91C0C-631D-422B-0876-569D9DC0EEB4}"/>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0806E7E7-D315-FFCD-D598-CA1B5B96A9E5}"/>
              </a:ext>
            </a:extLst>
          </p:cNvPr>
          <p:cNvSpPr>
            <a:spLocks noGrp="1"/>
          </p:cNvSpPr>
          <p:nvPr>
            <p:ph sz="quarter" idx="13"/>
          </p:nvPr>
        </p:nvSpPr>
        <p:spPr/>
        <p:txBody>
          <a:bodyPr/>
          <a:lstStyle/>
          <a:p>
            <a:pPr marL="0" indent="0" algn="ctr">
              <a:buNone/>
            </a:pPr>
            <a:r>
              <a:rPr lang="zh-CN" altLang="en-US" dirty="0"/>
              <a:t>方法原理</a:t>
            </a:r>
          </a:p>
        </p:txBody>
      </p:sp>
      <p:sp>
        <p:nvSpPr>
          <p:cNvPr id="4" name="内容占位符 3">
            <a:extLst>
              <a:ext uri="{FF2B5EF4-FFF2-40B4-BE49-F238E27FC236}">
                <a16:creationId xmlns:a16="http://schemas.microsoft.com/office/drawing/2014/main" id="{A1E79E98-532C-35C2-9829-1730D4D4E827}"/>
              </a:ext>
            </a:extLst>
          </p:cNvPr>
          <p:cNvSpPr>
            <a:spLocks noGrp="1"/>
          </p:cNvSpPr>
          <p:nvPr>
            <p:ph sz="quarter" idx="14"/>
          </p:nvPr>
        </p:nvSpPr>
        <p:spPr/>
        <p:txBody>
          <a:bodyPr/>
          <a:lstStyle/>
          <a:p>
            <a:pPr marL="0" indent="0" algn="ctr">
              <a:buNone/>
            </a:pPr>
            <a:r>
              <a:rPr lang="zh-CN" altLang="en-US" dirty="0"/>
              <a:t>研究结果</a:t>
            </a:r>
            <a:endParaRPr lang="en-US" altLang="zh-CN" dirty="0"/>
          </a:p>
        </p:txBody>
      </p:sp>
      <p:sp>
        <p:nvSpPr>
          <p:cNvPr id="5" name="内容占位符 4">
            <a:extLst>
              <a:ext uri="{FF2B5EF4-FFF2-40B4-BE49-F238E27FC236}">
                <a16:creationId xmlns:a16="http://schemas.microsoft.com/office/drawing/2014/main" id="{0ECBB78F-94BC-9E14-2374-B63EAE03C58D}"/>
              </a:ext>
            </a:extLst>
          </p:cNvPr>
          <p:cNvSpPr>
            <a:spLocks noGrp="1"/>
          </p:cNvSpPr>
          <p:nvPr>
            <p:ph sz="quarter" idx="15"/>
          </p:nvPr>
        </p:nvSpPr>
        <p:spPr/>
        <p:txBody>
          <a:bodyPr/>
          <a:lstStyle/>
          <a:p>
            <a:pPr marL="0" indent="0" algn="ctr">
              <a:buNone/>
            </a:pPr>
            <a:r>
              <a:rPr lang="zh-CN" altLang="en-US" dirty="0"/>
              <a:t>创新特色</a:t>
            </a:r>
          </a:p>
        </p:txBody>
      </p:sp>
      <p:sp>
        <p:nvSpPr>
          <p:cNvPr id="6" name="内容占位符 5">
            <a:extLst>
              <a:ext uri="{FF2B5EF4-FFF2-40B4-BE49-F238E27FC236}">
                <a16:creationId xmlns:a16="http://schemas.microsoft.com/office/drawing/2014/main" id="{7ACA19B9-01EF-8E12-8007-76B65FF79221}"/>
              </a:ext>
            </a:extLst>
          </p:cNvPr>
          <p:cNvSpPr>
            <a:spLocks noGrp="1"/>
          </p:cNvSpPr>
          <p:nvPr>
            <p:ph sz="quarter" idx="16"/>
          </p:nvPr>
        </p:nvSpPr>
        <p:spPr/>
        <p:txBody>
          <a:bodyPr/>
          <a:lstStyle/>
          <a:p>
            <a:pPr marL="0" indent="0" algn="ctr">
              <a:buNone/>
            </a:pPr>
            <a:r>
              <a:rPr lang="zh-CN" altLang="en-US" dirty="0"/>
              <a:t>个人体会</a:t>
            </a:r>
          </a:p>
        </p:txBody>
      </p:sp>
      <p:sp>
        <p:nvSpPr>
          <p:cNvPr id="7" name="内容占位符 6">
            <a:extLst>
              <a:ext uri="{FF2B5EF4-FFF2-40B4-BE49-F238E27FC236}">
                <a16:creationId xmlns:a16="http://schemas.microsoft.com/office/drawing/2014/main" id="{F08018B2-7239-FB41-B59A-1FA8A91AFF5C}"/>
              </a:ext>
            </a:extLst>
          </p:cNvPr>
          <p:cNvSpPr>
            <a:spLocks noGrp="1"/>
          </p:cNvSpPr>
          <p:nvPr>
            <p:ph sz="quarter" idx="17"/>
          </p:nvPr>
        </p:nvSpPr>
        <p:spPr/>
        <p:txBody>
          <a:bodyPr/>
          <a:lstStyle/>
          <a:p>
            <a:pPr marL="0" indent="0" algn="ctr">
              <a:buNone/>
            </a:pPr>
            <a:r>
              <a:rPr lang="zh-CN" altLang="en-US" dirty="0"/>
              <a:t>问题定义</a:t>
            </a:r>
          </a:p>
        </p:txBody>
      </p:sp>
      <p:sp>
        <p:nvSpPr>
          <p:cNvPr id="8" name="文本框 16">
            <a:extLst>
              <a:ext uri="{FF2B5EF4-FFF2-40B4-BE49-F238E27FC236}">
                <a16:creationId xmlns:a16="http://schemas.microsoft.com/office/drawing/2014/main" id="{3A0A69C9-AFB4-5697-CD7A-FF2B30DB2123}"/>
              </a:ext>
            </a:extLst>
          </p:cNvPr>
          <p:cNvSpPr txBox="1"/>
          <p:nvPr/>
        </p:nvSpPr>
        <p:spPr>
          <a:xfrm>
            <a:off x="429984" y="1081933"/>
            <a:ext cx="572253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9794"/>
                </a:solidFill>
                <a:latin typeface="思源黑体 CN Light" panose="020B0300000000000000" pitchFamily="34" charset="-122"/>
                <a:ea typeface="思源黑体 CN Light" panose="020B0300000000000000" pitchFamily="34" charset="-122"/>
                <a:cs typeface="+mn-ea"/>
                <a:sym typeface="+mn-lt"/>
              </a:rPr>
              <a:t>基础模型的路径提示</a:t>
            </a:r>
            <a:r>
              <a:rPr lang="en-US" altLang="zh-CN" sz="2400" b="1" dirty="0">
                <a:solidFill>
                  <a:srgbClr val="009794"/>
                </a:solidFill>
                <a:latin typeface="思源黑体 CN Light" panose="020B0300000000000000" pitchFamily="34" charset="-122"/>
                <a:ea typeface="思源黑体 CN Light" panose="020B0300000000000000" pitchFamily="34" charset="-122"/>
                <a:cs typeface="+mn-ea"/>
                <a:sym typeface="+mn-lt"/>
              </a:rPr>
              <a:t>&amp;</a:t>
            </a:r>
            <a:r>
              <a:rPr lang="zh-CN" altLang="en-US" sz="2400" b="1" dirty="0">
                <a:solidFill>
                  <a:srgbClr val="009794"/>
                </a:solidFill>
                <a:latin typeface="思源黑体 CN Light" panose="020B0300000000000000" pitchFamily="34" charset="-122"/>
                <a:ea typeface="思源黑体 CN Light" panose="020B0300000000000000" pitchFamily="34" charset="-122"/>
                <a:cs typeface="+mn-ea"/>
                <a:sym typeface="+mn-lt"/>
              </a:rPr>
              <a:t>大语言模型评估</a:t>
            </a:r>
          </a:p>
        </p:txBody>
      </p:sp>
      <p:sp>
        <p:nvSpPr>
          <p:cNvPr id="9" name="文本框 17">
            <a:extLst>
              <a:ext uri="{FF2B5EF4-FFF2-40B4-BE49-F238E27FC236}">
                <a16:creationId xmlns:a16="http://schemas.microsoft.com/office/drawing/2014/main" id="{E9EB4618-9738-E6CB-AE79-2A8F64284EDF}"/>
              </a:ext>
            </a:extLst>
          </p:cNvPr>
          <p:cNvSpPr txBox="1"/>
          <p:nvPr/>
        </p:nvSpPr>
        <p:spPr>
          <a:xfrm>
            <a:off x="399599" y="1567233"/>
            <a:ext cx="5671350" cy="488390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nSpc>
                <a:spcPct val="105000"/>
              </a:lnSpc>
              <a:spcAft>
                <a:spcPts val="600"/>
              </a:spcAft>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作者</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将 </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DR.KNOWS </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作为基于知识路径的提示提供给大语言模型</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，观察大语言模型在诊断摘要方面受到的影响。作者探究有</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7.7</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亿参数的</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T5-Large</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模型和有</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1540</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亿参数的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GPT-3.5-turbo</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模型。类似于</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T5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这样的较小模型提供更易于控制，而类似于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GPT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这样的较大模型则以更大的规模和能力生成文本。</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作者的研究重点是在 </a:t>
            </a:r>
            <a:r>
              <a:rPr lang="en-US" altLang="zh-CN" sz="1600" b="1" u="sng"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PROBSUM </a:t>
            </a:r>
            <a:r>
              <a:rPr lang="zh-CN" altLang="en-US" sz="1600" b="1" u="sng"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测试集</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上评估</a:t>
            </a:r>
            <a:r>
              <a:rPr lang="zh-CN" altLang="en-US" sz="1600" b="1" u="sng"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微调后的</a:t>
            </a:r>
            <a:r>
              <a:rPr lang="en-US" altLang="zh-CN" sz="1600" b="1" u="sng"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T5</a:t>
            </a:r>
            <a:r>
              <a:rPr lang="zh-CN" altLang="en-US" sz="1600" b="1" u="sng"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模型</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与和</a:t>
            </a:r>
            <a:r>
              <a:rPr lang="zh-CN" altLang="en-US" sz="1600" b="1" u="sng"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零样本设置的</a:t>
            </a:r>
            <a:r>
              <a:rPr lang="en-US" altLang="zh-CN" sz="1600" b="1" u="sng"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GPT</a:t>
            </a:r>
            <a:r>
              <a:rPr lang="zh-CN" altLang="en-US" sz="1600" b="1" u="sng"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模型</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的性能。</a:t>
            </a: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endParaRPr>
          </a:p>
          <a:p>
            <a:pPr indent="457200">
              <a:lnSpc>
                <a:spcPct val="105000"/>
              </a:lnSpc>
              <a:spcAft>
                <a:spcPts val="600"/>
              </a:spcAft>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BETTERPROMPT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框架指导下，作者手动设计了五组提示以整合路径输入（如图</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前三组提示由非医学领域专家（计算机科学家）设计，而最后两组提示则由医学领域专家（重症监护医师和医学信息学家）开发。作者将最后两个提示指定为“主题提示”，将前三个提示指定为“非主题提示”。</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indent="457200">
              <a:lnSpc>
                <a:spcPct val="105000"/>
              </a:lnSpc>
              <a:spcAft>
                <a:spcPts val="600"/>
              </a:spcAft>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生成的诊断摘要的质量使用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ROUGE </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分数 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CUI F-score </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进行评估，</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CUI F-score </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是一种临床指标，它结合了</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CUI Recall</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precision</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ROUGE </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分数定量地衡量了系统生成的摘要和参考摘要之间的重叠，但难以处理缩写和首字母缩略词。</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CUI F-score </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利用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UMLS </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概念，考虑了医学术语。这些指标共同提供了对模型性能的全面评估，确保了对生成输出的整体评估。</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D557B48A-2D64-2F02-FFCD-31826A8529BA}"/>
              </a:ext>
            </a:extLst>
          </p:cNvPr>
          <p:cNvSpPr txBox="1"/>
          <p:nvPr/>
        </p:nvSpPr>
        <p:spPr>
          <a:xfrm>
            <a:off x="6642038" y="5937372"/>
            <a:ext cx="5045530" cy="784830"/>
          </a:xfrm>
          <a:prstGeom prst="rect">
            <a:avLst/>
          </a:prstGeom>
          <a:noFill/>
        </p:spPr>
        <p:txBody>
          <a:bodyPr wrap="square">
            <a:spAutoFit/>
          </a:bodyPr>
          <a:lstStyle/>
          <a:p>
            <a:pPr algn="ctr">
              <a:spcAft>
                <a:spcPts val="600"/>
              </a:spcAft>
            </a:pP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11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不同基础模型在 </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PROBSUM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测试集上的最佳性能</a:t>
            </a:r>
            <a:endPar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spcAft>
                <a:spcPts val="600"/>
              </a:spcAft>
            </a:pP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此处包括所有提示风格，包括使用和不使用</a:t>
            </a: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DR.KNOWS</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路径提示。作者报告了 </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ROUGE-2 (R2)</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ROUGEL (RL)</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CUI Recall (CUI-R)</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Precision (CUI-P)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F-score (CUI-F)</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，以更好地说明性能差异。</a:t>
            </a:r>
          </a:p>
        </p:txBody>
      </p:sp>
      <p:pic>
        <p:nvPicPr>
          <p:cNvPr id="14" name="图片 13">
            <a:extLst>
              <a:ext uri="{FF2B5EF4-FFF2-40B4-BE49-F238E27FC236}">
                <a16:creationId xmlns:a16="http://schemas.microsoft.com/office/drawing/2014/main" id="{A716E071-BBFC-B39A-7DE3-D1BC63E4C8E7}"/>
              </a:ext>
            </a:extLst>
          </p:cNvPr>
          <p:cNvPicPr>
            <a:picLocks noChangeAspect="1"/>
          </p:cNvPicPr>
          <p:nvPr/>
        </p:nvPicPr>
        <p:blipFill>
          <a:blip r:embed="rId2"/>
          <a:stretch>
            <a:fillRect/>
          </a:stretch>
        </p:blipFill>
        <p:spPr>
          <a:xfrm>
            <a:off x="6488416" y="2613335"/>
            <a:ext cx="5352774" cy="3343595"/>
          </a:xfrm>
          <a:prstGeom prst="rect">
            <a:avLst/>
          </a:prstGeom>
        </p:spPr>
      </p:pic>
      <p:pic>
        <p:nvPicPr>
          <p:cNvPr id="16" name="图片 15">
            <a:extLst>
              <a:ext uri="{FF2B5EF4-FFF2-40B4-BE49-F238E27FC236}">
                <a16:creationId xmlns:a16="http://schemas.microsoft.com/office/drawing/2014/main" id="{C6663EC2-1E52-903E-7496-8406C001575C}"/>
              </a:ext>
            </a:extLst>
          </p:cNvPr>
          <p:cNvPicPr>
            <a:picLocks noChangeAspect="1"/>
          </p:cNvPicPr>
          <p:nvPr/>
        </p:nvPicPr>
        <p:blipFill>
          <a:blip r:embed="rId3"/>
          <a:stretch>
            <a:fillRect/>
          </a:stretch>
        </p:blipFill>
        <p:spPr>
          <a:xfrm>
            <a:off x="6371866" y="833593"/>
            <a:ext cx="5585874" cy="1034026"/>
          </a:xfrm>
          <a:prstGeom prst="rect">
            <a:avLst/>
          </a:prstGeom>
        </p:spPr>
      </p:pic>
      <p:sp>
        <p:nvSpPr>
          <p:cNvPr id="18" name="文本框 17">
            <a:extLst>
              <a:ext uri="{FF2B5EF4-FFF2-40B4-BE49-F238E27FC236}">
                <a16:creationId xmlns:a16="http://schemas.microsoft.com/office/drawing/2014/main" id="{C81C9788-FBDB-844B-AF44-25E802569E63}"/>
              </a:ext>
            </a:extLst>
          </p:cNvPr>
          <p:cNvSpPr txBox="1"/>
          <p:nvPr/>
        </p:nvSpPr>
        <p:spPr>
          <a:xfrm>
            <a:off x="6377202" y="1848062"/>
            <a:ext cx="5575203" cy="784830"/>
          </a:xfrm>
          <a:prstGeom prst="rect">
            <a:avLst/>
          </a:prstGeom>
          <a:noFill/>
        </p:spPr>
        <p:txBody>
          <a:bodyPr wrap="square">
            <a:spAutoFit/>
          </a:bodyPr>
          <a:lstStyle/>
          <a:p>
            <a:pPr algn="ctr">
              <a:spcAft>
                <a:spcPts val="600"/>
              </a:spcAft>
            </a:pP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10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为路径提示实验创建的五个手动设计的提示（输出定制）和两种路径表示风格（上下文控制）</a:t>
            </a:r>
            <a:endPar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spcAft>
                <a:spcPts val="600"/>
              </a:spcAft>
            </a:pP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总共有 </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10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种提示模式（</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5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种输出定制 </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x 2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种上下文控制）。对于每个输出定制提示，我们使用 </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ChatGPT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生成 </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50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个释义，并运行 </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BETTERPROMPT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获取困惑度。此表还包括每个提示的平均困惑度。带有 * 的提示也被用于无路径 </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T5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微调（基线）。</a:t>
            </a:r>
          </a:p>
        </p:txBody>
      </p:sp>
    </p:spTree>
    <p:extLst>
      <p:ext uri="{BB962C8B-B14F-4D97-AF65-F5344CB8AC3E}">
        <p14:creationId xmlns:p14="http://schemas.microsoft.com/office/powerpoint/2010/main" val="283124322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FD29B-FF11-2CBB-ECC4-AFA91DB6D835}"/>
            </a:ext>
          </a:extLst>
        </p:cNvPr>
        <p:cNvGrpSpPr/>
        <p:nvPr/>
      </p:nvGrpSpPr>
      <p:grpSpPr>
        <a:xfrm>
          <a:off x="0" y="0"/>
          <a:ext cx="0" cy="0"/>
          <a:chOff x="0" y="0"/>
          <a:chExt cx="0" cy="0"/>
        </a:xfrm>
      </p:grpSpPr>
      <p:pic>
        <p:nvPicPr>
          <p:cNvPr id="10" name="图片 9">
            <a:extLst>
              <a:ext uri="{FF2B5EF4-FFF2-40B4-BE49-F238E27FC236}">
                <a16:creationId xmlns:a16="http://schemas.microsoft.com/office/drawing/2014/main" id="{EEEF6A69-7DC0-4607-2DE2-F4A0C2D35DD1}"/>
              </a:ext>
            </a:extLst>
          </p:cNvPr>
          <p:cNvPicPr>
            <a:picLocks noChangeAspect="1"/>
          </p:cNvPicPr>
          <p:nvPr/>
        </p:nvPicPr>
        <p:blipFill>
          <a:blip r:embed="rId2"/>
          <a:stretch>
            <a:fillRect/>
          </a:stretch>
        </p:blipFill>
        <p:spPr>
          <a:xfrm>
            <a:off x="6363039" y="3681718"/>
            <a:ext cx="5570463" cy="2455143"/>
          </a:xfrm>
          <a:prstGeom prst="rect">
            <a:avLst/>
          </a:prstGeom>
        </p:spPr>
      </p:pic>
      <p:sp>
        <p:nvSpPr>
          <p:cNvPr id="3" name="内容占位符 2">
            <a:extLst>
              <a:ext uri="{FF2B5EF4-FFF2-40B4-BE49-F238E27FC236}">
                <a16:creationId xmlns:a16="http://schemas.microsoft.com/office/drawing/2014/main" id="{6B8F7B66-C87C-77A9-4CE7-8C092C2BA665}"/>
              </a:ext>
            </a:extLst>
          </p:cNvPr>
          <p:cNvSpPr>
            <a:spLocks noGrp="1"/>
          </p:cNvSpPr>
          <p:nvPr>
            <p:ph sz="quarter" idx="13"/>
          </p:nvPr>
        </p:nvSpPr>
        <p:spPr/>
        <p:txBody>
          <a:bodyPr/>
          <a:lstStyle/>
          <a:p>
            <a:pPr marL="0" indent="0" algn="ctr">
              <a:buNone/>
            </a:pPr>
            <a:r>
              <a:rPr lang="zh-CN" altLang="en-US" dirty="0"/>
              <a:t>方法原理</a:t>
            </a:r>
          </a:p>
        </p:txBody>
      </p:sp>
      <p:sp>
        <p:nvSpPr>
          <p:cNvPr id="4" name="内容占位符 3">
            <a:extLst>
              <a:ext uri="{FF2B5EF4-FFF2-40B4-BE49-F238E27FC236}">
                <a16:creationId xmlns:a16="http://schemas.microsoft.com/office/drawing/2014/main" id="{CB5B3814-3117-067E-C1E4-F46923FC17AA}"/>
              </a:ext>
            </a:extLst>
          </p:cNvPr>
          <p:cNvSpPr>
            <a:spLocks noGrp="1"/>
          </p:cNvSpPr>
          <p:nvPr>
            <p:ph sz="quarter" idx="14"/>
          </p:nvPr>
        </p:nvSpPr>
        <p:spPr/>
        <p:txBody>
          <a:bodyPr/>
          <a:lstStyle/>
          <a:p>
            <a:pPr marL="0" indent="0" algn="ctr">
              <a:buNone/>
            </a:pPr>
            <a:r>
              <a:rPr lang="zh-CN" altLang="en-US" dirty="0"/>
              <a:t>研究结果</a:t>
            </a:r>
            <a:endParaRPr lang="en-US" altLang="zh-CN" dirty="0"/>
          </a:p>
        </p:txBody>
      </p:sp>
      <p:sp>
        <p:nvSpPr>
          <p:cNvPr id="5" name="内容占位符 4">
            <a:extLst>
              <a:ext uri="{FF2B5EF4-FFF2-40B4-BE49-F238E27FC236}">
                <a16:creationId xmlns:a16="http://schemas.microsoft.com/office/drawing/2014/main" id="{9D529325-305A-EDA6-E2D2-42DD7680A033}"/>
              </a:ext>
            </a:extLst>
          </p:cNvPr>
          <p:cNvSpPr>
            <a:spLocks noGrp="1"/>
          </p:cNvSpPr>
          <p:nvPr>
            <p:ph sz="quarter" idx="15"/>
          </p:nvPr>
        </p:nvSpPr>
        <p:spPr/>
        <p:txBody>
          <a:bodyPr/>
          <a:lstStyle/>
          <a:p>
            <a:pPr marL="0" indent="0" algn="ctr">
              <a:buNone/>
            </a:pPr>
            <a:r>
              <a:rPr lang="zh-CN" altLang="en-US" dirty="0"/>
              <a:t>创新特色</a:t>
            </a:r>
          </a:p>
        </p:txBody>
      </p:sp>
      <p:sp>
        <p:nvSpPr>
          <p:cNvPr id="6" name="内容占位符 5">
            <a:extLst>
              <a:ext uri="{FF2B5EF4-FFF2-40B4-BE49-F238E27FC236}">
                <a16:creationId xmlns:a16="http://schemas.microsoft.com/office/drawing/2014/main" id="{417ED61A-26F7-A9A9-E8C0-B2FFBA06B4F6}"/>
              </a:ext>
            </a:extLst>
          </p:cNvPr>
          <p:cNvSpPr>
            <a:spLocks noGrp="1"/>
          </p:cNvSpPr>
          <p:nvPr>
            <p:ph sz="quarter" idx="16"/>
          </p:nvPr>
        </p:nvSpPr>
        <p:spPr/>
        <p:txBody>
          <a:bodyPr/>
          <a:lstStyle/>
          <a:p>
            <a:pPr marL="0" indent="0" algn="ctr">
              <a:buNone/>
            </a:pPr>
            <a:r>
              <a:rPr lang="zh-CN" altLang="en-US" dirty="0"/>
              <a:t>个人体会</a:t>
            </a:r>
          </a:p>
        </p:txBody>
      </p:sp>
      <p:sp>
        <p:nvSpPr>
          <p:cNvPr id="7" name="内容占位符 6">
            <a:extLst>
              <a:ext uri="{FF2B5EF4-FFF2-40B4-BE49-F238E27FC236}">
                <a16:creationId xmlns:a16="http://schemas.microsoft.com/office/drawing/2014/main" id="{CA41577F-5B42-B9EF-D81E-52358D0A5DBD}"/>
              </a:ext>
            </a:extLst>
          </p:cNvPr>
          <p:cNvSpPr>
            <a:spLocks noGrp="1"/>
          </p:cNvSpPr>
          <p:nvPr>
            <p:ph sz="quarter" idx="17"/>
          </p:nvPr>
        </p:nvSpPr>
        <p:spPr/>
        <p:txBody>
          <a:bodyPr/>
          <a:lstStyle/>
          <a:p>
            <a:pPr marL="0" indent="0" algn="ctr">
              <a:buNone/>
            </a:pPr>
            <a:r>
              <a:rPr lang="zh-CN" altLang="en-US" dirty="0"/>
              <a:t>问题定义</a:t>
            </a:r>
          </a:p>
        </p:txBody>
      </p:sp>
      <p:sp>
        <p:nvSpPr>
          <p:cNvPr id="8" name="文本框 16">
            <a:extLst>
              <a:ext uri="{FF2B5EF4-FFF2-40B4-BE49-F238E27FC236}">
                <a16:creationId xmlns:a16="http://schemas.microsoft.com/office/drawing/2014/main" id="{5775578F-D249-3545-4F2C-9F24BC4B259B}"/>
              </a:ext>
            </a:extLst>
          </p:cNvPr>
          <p:cNvSpPr txBox="1"/>
          <p:nvPr/>
        </p:nvSpPr>
        <p:spPr>
          <a:xfrm>
            <a:off x="429984" y="1081933"/>
            <a:ext cx="572253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9794"/>
                </a:solidFill>
                <a:latin typeface="思源黑体 CN Light" panose="020B0300000000000000" pitchFamily="34" charset="-122"/>
                <a:ea typeface="思源黑体 CN Light" panose="020B0300000000000000" pitchFamily="34" charset="-122"/>
                <a:cs typeface="+mn-ea"/>
                <a:sym typeface="+mn-lt"/>
              </a:rPr>
              <a:t>基础模型的路径提示</a:t>
            </a:r>
            <a:r>
              <a:rPr lang="en-US" altLang="zh-CN" sz="2400" b="1" dirty="0">
                <a:solidFill>
                  <a:srgbClr val="009794"/>
                </a:solidFill>
                <a:latin typeface="思源黑体 CN Light" panose="020B0300000000000000" pitchFamily="34" charset="-122"/>
                <a:ea typeface="思源黑体 CN Light" panose="020B0300000000000000" pitchFamily="34" charset="-122"/>
                <a:cs typeface="+mn-ea"/>
                <a:sym typeface="+mn-lt"/>
              </a:rPr>
              <a:t>&amp;</a:t>
            </a:r>
            <a:r>
              <a:rPr lang="zh-CN" altLang="en-US" sz="2400" b="1" dirty="0">
                <a:solidFill>
                  <a:srgbClr val="009794"/>
                </a:solidFill>
                <a:latin typeface="思源黑体 CN Light" panose="020B0300000000000000" pitchFamily="34" charset="-122"/>
                <a:ea typeface="思源黑体 CN Light" panose="020B0300000000000000" pitchFamily="34" charset="-122"/>
                <a:cs typeface="+mn-ea"/>
                <a:sym typeface="+mn-lt"/>
              </a:rPr>
              <a:t>大语言模型评估</a:t>
            </a:r>
          </a:p>
        </p:txBody>
      </p:sp>
      <p:sp>
        <p:nvSpPr>
          <p:cNvPr id="9" name="文本框 17">
            <a:extLst>
              <a:ext uri="{FF2B5EF4-FFF2-40B4-BE49-F238E27FC236}">
                <a16:creationId xmlns:a16="http://schemas.microsoft.com/office/drawing/2014/main" id="{B7AADD49-E19C-D6E5-5070-D5F5E79D5572}"/>
              </a:ext>
            </a:extLst>
          </p:cNvPr>
          <p:cNvSpPr txBox="1"/>
          <p:nvPr/>
        </p:nvSpPr>
        <p:spPr>
          <a:xfrm>
            <a:off x="393335" y="1567233"/>
            <a:ext cx="5938387" cy="5247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spcAft>
                <a:spcPts val="600"/>
              </a:spcAft>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尽管接受相同的输入，</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ChatGPT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T5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表现出不同的行为。图</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12</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展示了一个复杂案例，以及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DR.KNOWS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和基础模型的预测结果。注释中的大多数诊断可以直接从输入笔记中提取。对于这些诊断，</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DR.KNOWS </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预测了带有自循环的路径。它还成功地预测了败血症诊断，这需要对血液和其他症状进行抽象和关联。</a:t>
            </a:r>
          </a:p>
          <a:p>
            <a:pPr indent="457200">
              <a:spcAft>
                <a:spcPts val="600"/>
              </a:spcAft>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在检查模型输出后，</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观察到只有 </a:t>
            </a:r>
            <a:r>
              <a:rPr lang="en-US" altLang="zh-CN" sz="1600" b="1" dirty="0" err="1">
                <a:latin typeface="Times New Roman" panose="02020603050405020304" pitchFamily="18" charset="0"/>
                <a:ea typeface="微软雅黑" panose="020B0503020204020204" pitchFamily="34" charset="-122"/>
                <a:cs typeface="Times New Roman" panose="02020603050405020304" pitchFamily="18" charset="0"/>
              </a:rPr>
              <a:t>ChatGPT+Path</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使用了败血症诊断路径，准确地预测了诊断为“败血症”。</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作者进一步发现，在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237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个测试样本中，</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38%</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 </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ChatGPT+Path</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输出明确提到，诊断是从其推理中的知识路径</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图推断或支持的，在其他模型中没有发现这种模式。</a:t>
            </a:r>
          </a:p>
          <a:p>
            <a:pPr indent="457200">
              <a:spcAft>
                <a:spcPts val="600"/>
              </a:spcAft>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另一个重要观察结果是，</a:t>
            </a:r>
            <a:r>
              <a:rPr lang="en-US" altLang="zh-CN" sz="1600" b="1" dirty="0" err="1">
                <a:latin typeface="Times New Roman" panose="02020603050405020304" pitchFamily="18" charset="0"/>
                <a:ea typeface="微软雅黑" panose="020B0503020204020204" pitchFamily="34" charset="-122"/>
                <a:cs typeface="Times New Roman" panose="02020603050405020304" pitchFamily="18" charset="0"/>
              </a:rPr>
              <a:t>ChatGPT+Path</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利用路径中出现的概念名称，而其他模型倾向于从输入中复制名称。</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例如，系统性动脉高血压与输入中的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HTN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具有相同的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CUI</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C0020538</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），但名称不同。</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ChatGPT+Path</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从路径而不是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HTN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中获取此名称，这可能会导致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ROUGE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分数降低。</a:t>
            </a:r>
          </a:p>
          <a:p>
            <a:pPr indent="457200">
              <a:spcAft>
                <a:spcPts val="600"/>
              </a:spcAft>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此外，作者注意到</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图模型可能会产生不太相关的路径，这可能会影响到基础模型。</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例如，给定一个患有肺炎、高血压和呼吸窘迫为主要诊断的患者，预测连接急性概念到溃疡应激的路径会导致基础模型生成溃疡应激。作者认为这个问题是未来改进</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DR.KNOWS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性能的方向。</a:t>
            </a:r>
          </a:p>
        </p:txBody>
      </p:sp>
      <p:sp>
        <p:nvSpPr>
          <p:cNvPr id="21" name="文本框 20">
            <a:extLst>
              <a:ext uri="{FF2B5EF4-FFF2-40B4-BE49-F238E27FC236}">
                <a16:creationId xmlns:a16="http://schemas.microsoft.com/office/drawing/2014/main" id="{3146FCCA-D81D-916A-BBB8-0441438EE951}"/>
              </a:ext>
            </a:extLst>
          </p:cNvPr>
          <p:cNvSpPr txBox="1"/>
          <p:nvPr/>
        </p:nvSpPr>
        <p:spPr>
          <a:xfrm>
            <a:off x="6625505" y="2963914"/>
            <a:ext cx="5045530" cy="784830"/>
          </a:xfrm>
          <a:prstGeom prst="rect">
            <a:avLst/>
          </a:prstGeom>
          <a:noFill/>
        </p:spPr>
        <p:txBody>
          <a:bodyPr wrap="square">
            <a:spAutoFit/>
          </a:bodyPr>
          <a:lstStyle/>
          <a:p>
            <a:pPr algn="ctr">
              <a:spcAft>
                <a:spcPts val="600"/>
              </a:spcAft>
            </a:pP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11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不同基础模型在 </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PROBSUM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测试集上的最佳性能</a:t>
            </a:r>
            <a:endPar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endParaRPr>
          </a:p>
          <a:p>
            <a:pPr>
              <a:spcAft>
                <a:spcPts val="600"/>
              </a:spcAft>
            </a:pP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此处包括所有提示风格，包括使用和不使用</a:t>
            </a: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DR.KNOWS</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路径提示。作者报告了 </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ROUGE-2 (R2)</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ROUGEL (RL)</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CUI Recall (CUI-R)</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Precision (CUI-P)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F-score (CUI-F)</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，以更好地说明性能差异。</a:t>
            </a:r>
          </a:p>
        </p:txBody>
      </p:sp>
      <p:pic>
        <p:nvPicPr>
          <p:cNvPr id="14" name="图片 13">
            <a:extLst>
              <a:ext uri="{FF2B5EF4-FFF2-40B4-BE49-F238E27FC236}">
                <a16:creationId xmlns:a16="http://schemas.microsoft.com/office/drawing/2014/main" id="{3D20EB04-1C17-DB18-F498-25E10C985868}"/>
              </a:ext>
            </a:extLst>
          </p:cNvPr>
          <p:cNvPicPr>
            <a:picLocks noChangeAspect="1"/>
          </p:cNvPicPr>
          <p:nvPr/>
        </p:nvPicPr>
        <p:blipFill>
          <a:blip r:embed="rId3"/>
          <a:stretch>
            <a:fillRect/>
          </a:stretch>
        </p:blipFill>
        <p:spPr>
          <a:xfrm>
            <a:off x="7386361" y="723724"/>
            <a:ext cx="3523818" cy="2201144"/>
          </a:xfrm>
          <a:prstGeom prst="rect">
            <a:avLst/>
          </a:prstGeom>
        </p:spPr>
      </p:pic>
      <p:sp>
        <p:nvSpPr>
          <p:cNvPr id="11" name="文本框 10">
            <a:extLst>
              <a:ext uri="{FF2B5EF4-FFF2-40B4-BE49-F238E27FC236}">
                <a16:creationId xmlns:a16="http://schemas.microsoft.com/office/drawing/2014/main" id="{637FCD5F-1C23-D2FA-1D1F-2765A61A8D27}"/>
              </a:ext>
            </a:extLst>
          </p:cNvPr>
          <p:cNvSpPr txBox="1"/>
          <p:nvPr/>
        </p:nvSpPr>
        <p:spPr>
          <a:xfrm>
            <a:off x="6325086" y="6122640"/>
            <a:ext cx="5646368" cy="663323"/>
          </a:xfrm>
          <a:prstGeom prst="rect">
            <a:avLst/>
          </a:prstGeom>
          <a:noFill/>
        </p:spPr>
        <p:txBody>
          <a:bodyPr wrap="square">
            <a:spAutoFit/>
          </a:bodyPr>
          <a:lstStyle/>
          <a:p>
            <a:pPr algn="ctr">
              <a:spcAft>
                <a:spcPts val="600"/>
              </a:spcAft>
            </a:pP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12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不同基础模型推断结果示例图</a:t>
            </a:r>
            <a:endPar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endParaRPr>
          </a:p>
          <a:p>
            <a:pPr indent="279400">
              <a:lnSpc>
                <a:spcPct val="115000"/>
              </a:lnSpc>
              <a:spcAft>
                <a:spcPts val="1000"/>
              </a:spcAft>
            </a:pPr>
            <a:r>
              <a:rPr lang="zh-CN"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顶部：一个单独呈现复杂病例的示例输入笔记，以及带注释的诊断摘要。中部：</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DR.KNOWS (</a:t>
            </a:r>
            <a:r>
              <a:rPr lang="en-US" altLang="zh-CN" sz="1000" dirty="0" err="1">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TriAttnw</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预测了六条路径。底部：</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T5 </a:t>
            </a:r>
            <a:r>
              <a:rPr lang="zh-CN"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模型和</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 ChatGPT </a:t>
            </a:r>
            <a:r>
              <a:rPr lang="zh-CN"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模型输出带有和不带有路径的结果。</a:t>
            </a:r>
          </a:p>
        </p:txBody>
      </p:sp>
    </p:spTree>
    <p:extLst>
      <p:ext uri="{BB962C8B-B14F-4D97-AF65-F5344CB8AC3E}">
        <p14:creationId xmlns:p14="http://schemas.microsoft.com/office/powerpoint/2010/main" val="325175996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3C1F570-4B2F-9DC8-A4DC-7F9E7A87CF52}"/>
              </a:ext>
            </a:extLst>
          </p:cNvPr>
          <p:cNvSpPr>
            <a:spLocks noGrp="1"/>
          </p:cNvSpPr>
          <p:nvPr>
            <p:ph sz="quarter" idx="13"/>
          </p:nvPr>
        </p:nvSpPr>
        <p:spPr/>
        <p:txBody>
          <a:bodyPr/>
          <a:lstStyle/>
          <a:p>
            <a:pPr marL="0" indent="0" algn="ctr">
              <a:buNone/>
            </a:pPr>
            <a:r>
              <a:rPr lang="zh-CN" altLang="en-US" dirty="0"/>
              <a:t>方法原理</a:t>
            </a:r>
          </a:p>
        </p:txBody>
      </p:sp>
      <p:sp>
        <p:nvSpPr>
          <p:cNvPr id="4" name="内容占位符 3">
            <a:extLst>
              <a:ext uri="{FF2B5EF4-FFF2-40B4-BE49-F238E27FC236}">
                <a16:creationId xmlns:a16="http://schemas.microsoft.com/office/drawing/2014/main" id="{F7409346-2157-0E9D-91DF-26638D618907}"/>
              </a:ext>
            </a:extLst>
          </p:cNvPr>
          <p:cNvSpPr>
            <a:spLocks noGrp="1"/>
          </p:cNvSpPr>
          <p:nvPr>
            <p:ph sz="quarter" idx="14"/>
          </p:nvPr>
        </p:nvSpPr>
        <p:spPr/>
        <p:txBody>
          <a:bodyPr/>
          <a:lstStyle/>
          <a:p>
            <a:pPr marL="0" indent="0" algn="ctr">
              <a:buNone/>
            </a:pPr>
            <a:r>
              <a:rPr lang="zh-CN" altLang="en-US" dirty="0"/>
              <a:t>研究结果</a:t>
            </a:r>
            <a:endParaRPr lang="en-US" altLang="zh-CN" dirty="0"/>
          </a:p>
        </p:txBody>
      </p:sp>
      <p:sp>
        <p:nvSpPr>
          <p:cNvPr id="5" name="内容占位符 4">
            <a:extLst>
              <a:ext uri="{FF2B5EF4-FFF2-40B4-BE49-F238E27FC236}">
                <a16:creationId xmlns:a16="http://schemas.microsoft.com/office/drawing/2014/main" id="{CD415CE7-E1F4-93A2-2243-670953F50B16}"/>
              </a:ext>
            </a:extLst>
          </p:cNvPr>
          <p:cNvSpPr>
            <a:spLocks noGrp="1"/>
          </p:cNvSpPr>
          <p:nvPr>
            <p:ph sz="quarter" idx="15"/>
          </p:nvPr>
        </p:nvSpPr>
        <p:spPr/>
        <p:txBody>
          <a:bodyPr/>
          <a:lstStyle/>
          <a:p>
            <a:pPr marL="0" indent="0" algn="ctr">
              <a:buNone/>
            </a:pPr>
            <a:r>
              <a:rPr lang="zh-CN" altLang="en-US" dirty="0"/>
              <a:t>创新特色</a:t>
            </a:r>
          </a:p>
        </p:txBody>
      </p:sp>
      <p:sp>
        <p:nvSpPr>
          <p:cNvPr id="6" name="内容占位符 5">
            <a:extLst>
              <a:ext uri="{FF2B5EF4-FFF2-40B4-BE49-F238E27FC236}">
                <a16:creationId xmlns:a16="http://schemas.microsoft.com/office/drawing/2014/main" id="{15A1E0BC-0DD2-46F7-11ED-11DD7E06219D}"/>
              </a:ext>
            </a:extLst>
          </p:cNvPr>
          <p:cNvSpPr>
            <a:spLocks noGrp="1"/>
          </p:cNvSpPr>
          <p:nvPr>
            <p:ph sz="quarter" idx="16"/>
          </p:nvPr>
        </p:nvSpPr>
        <p:spPr/>
        <p:txBody>
          <a:bodyPr/>
          <a:lstStyle/>
          <a:p>
            <a:pPr marL="0" indent="0" algn="ctr">
              <a:buNone/>
            </a:pPr>
            <a:r>
              <a:rPr lang="zh-CN" altLang="en-US" dirty="0"/>
              <a:t>个人体会</a:t>
            </a:r>
          </a:p>
        </p:txBody>
      </p:sp>
      <p:sp>
        <p:nvSpPr>
          <p:cNvPr id="7" name="内容占位符 6">
            <a:extLst>
              <a:ext uri="{FF2B5EF4-FFF2-40B4-BE49-F238E27FC236}">
                <a16:creationId xmlns:a16="http://schemas.microsoft.com/office/drawing/2014/main" id="{3CDE4375-C86A-7FC9-B020-11CF06420CE2}"/>
              </a:ext>
            </a:extLst>
          </p:cNvPr>
          <p:cNvSpPr>
            <a:spLocks noGrp="1"/>
          </p:cNvSpPr>
          <p:nvPr>
            <p:ph sz="quarter" idx="17"/>
          </p:nvPr>
        </p:nvSpPr>
        <p:spPr/>
        <p:txBody>
          <a:bodyPr/>
          <a:lstStyle/>
          <a:p>
            <a:pPr marL="0" indent="0" algn="ctr">
              <a:buNone/>
            </a:pPr>
            <a:r>
              <a:rPr lang="zh-CN" altLang="en-US" dirty="0"/>
              <a:t>问题定义</a:t>
            </a:r>
          </a:p>
        </p:txBody>
      </p:sp>
      <p:sp>
        <p:nvSpPr>
          <p:cNvPr id="8" name="文本框 17">
            <a:extLst>
              <a:ext uri="{FF2B5EF4-FFF2-40B4-BE49-F238E27FC236}">
                <a16:creationId xmlns:a16="http://schemas.microsoft.com/office/drawing/2014/main" id="{5D543E03-9161-0DB7-9155-C4415B28F75D}"/>
              </a:ext>
            </a:extLst>
          </p:cNvPr>
          <p:cNvSpPr txBox="1"/>
          <p:nvPr/>
        </p:nvSpPr>
        <p:spPr>
          <a:xfrm>
            <a:off x="841732" y="2034526"/>
            <a:ext cx="4974686" cy="36589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nSpc>
                <a:spcPct val="130000"/>
              </a:lnSpc>
              <a:spcAft>
                <a:spcPts val="60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结合大语言模型</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(LLMs)</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与医疗知识图谱</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(KG)</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用于诊断预测：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本文提出的</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DR.KNOWS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模型是将基于</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UMLS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的医疗知识图谱与大语言模型相结合的创新方法。与传统依赖于预训练的</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LLMs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不同，本文方法通过直接利用知识图谱中的语义关系进行推理，有效增强了诊断生成任务中的准确性和可解释性。</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indent="457200">
              <a:lnSpc>
                <a:spcPct val="130000"/>
              </a:lnSpc>
              <a:spcAft>
                <a:spcPts val="600"/>
              </a:spcAft>
            </a:pP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DR.KNOWS</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路径选择算法的提出：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DR.KNOWS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模型通过选择与输入文本和概念关联最紧密的</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hop</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路径，并基于这些路径为后续探索提供指导。通过评估多跳路径的得分，模型能够发现最相关的诊断路径，从而提高诊断准确率。</a:t>
            </a:r>
          </a:p>
        </p:txBody>
      </p:sp>
      <p:sp>
        <p:nvSpPr>
          <p:cNvPr id="11" name="文本框 17">
            <a:extLst>
              <a:ext uri="{FF2B5EF4-FFF2-40B4-BE49-F238E27FC236}">
                <a16:creationId xmlns:a16="http://schemas.microsoft.com/office/drawing/2014/main" id="{EC9EFD4D-B637-8862-50C1-6D2E6276A25D}"/>
              </a:ext>
            </a:extLst>
          </p:cNvPr>
          <p:cNvSpPr txBox="1"/>
          <p:nvPr/>
        </p:nvSpPr>
        <p:spPr>
          <a:xfrm>
            <a:off x="6375583" y="1780177"/>
            <a:ext cx="5150222" cy="4299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nSpc>
                <a:spcPct val="130000"/>
              </a:lnSpc>
              <a:spcAft>
                <a:spcPts val="60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引入多种注意力机制用于路径进行推理</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：文章中提出了多头注意力（</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MultiAttn</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）和三线性注意力（</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TriAttn</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）机制，用于计算输入文本与路径之间的逻辑关系。并且引入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DR.KNOWS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作为基于知识路径的提示提供给大语言模型。这些机制能够增强模型在处理复杂医疗文本时的推理能力，在输入概念和上下文时能够生成更加准确的诊断预测。</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indent="457200">
              <a:lnSpc>
                <a:spcPct val="130000"/>
              </a:lnSpc>
              <a:spcAft>
                <a:spcPts val="60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在实际医疗数据集上的应用与验证：</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该模型在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MIMIC-III</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IN-HOUSE</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两个真实世界的医院数据集上进行了评估，尤其是</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IN-HOUSE</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的私有数据集，显示出比基线模型更高的诊断预测性能。这表明该方法在实际医疗场景中具有广泛的应用潜力，尤其是在帮助医生提高诊断准确性和解释性方面。</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6">
            <a:extLst>
              <a:ext uri="{FF2B5EF4-FFF2-40B4-BE49-F238E27FC236}">
                <a16:creationId xmlns:a16="http://schemas.microsoft.com/office/drawing/2014/main" id="{E3E1D4D3-AA7D-BB81-C543-6023DFAF0B21}"/>
              </a:ext>
            </a:extLst>
          </p:cNvPr>
          <p:cNvSpPr txBox="1"/>
          <p:nvPr/>
        </p:nvSpPr>
        <p:spPr>
          <a:xfrm>
            <a:off x="841732" y="1318512"/>
            <a:ext cx="572253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9794"/>
                </a:solidFill>
                <a:latin typeface="思源黑体 CN Light" panose="020B0300000000000000" pitchFamily="34" charset="-122"/>
                <a:ea typeface="思源黑体 CN Light" panose="020B0300000000000000" pitchFamily="34" charset="-122"/>
                <a:cs typeface="+mn-ea"/>
                <a:sym typeface="+mn-lt"/>
              </a:rPr>
              <a:t>创新点</a:t>
            </a:r>
          </a:p>
        </p:txBody>
      </p:sp>
    </p:spTree>
    <p:extLst>
      <p:ext uri="{BB962C8B-B14F-4D97-AF65-F5344CB8AC3E}">
        <p14:creationId xmlns:p14="http://schemas.microsoft.com/office/powerpoint/2010/main" val="8590425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3795250-9E86-2A05-084B-EF704B8C264D}"/>
              </a:ext>
            </a:extLst>
          </p:cNvPr>
          <p:cNvSpPr>
            <a:spLocks noGrp="1"/>
          </p:cNvSpPr>
          <p:nvPr>
            <p:ph sz="quarter" idx="13"/>
          </p:nvPr>
        </p:nvSpPr>
        <p:spPr/>
        <p:txBody>
          <a:bodyPr/>
          <a:lstStyle/>
          <a:p>
            <a:pPr marL="0" indent="0" algn="ctr">
              <a:buNone/>
            </a:pPr>
            <a:r>
              <a:rPr lang="zh-CN" altLang="en-US" dirty="0"/>
              <a:t>方法原理</a:t>
            </a:r>
          </a:p>
        </p:txBody>
      </p:sp>
      <p:sp>
        <p:nvSpPr>
          <p:cNvPr id="5" name="内容占位符 4">
            <a:extLst>
              <a:ext uri="{FF2B5EF4-FFF2-40B4-BE49-F238E27FC236}">
                <a16:creationId xmlns:a16="http://schemas.microsoft.com/office/drawing/2014/main" id="{ED703304-5939-58DC-A302-B3A3C2788C7C}"/>
              </a:ext>
            </a:extLst>
          </p:cNvPr>
          <p:cNvSpPr>
            <a:spLocks noGrp="1"/>
          </p:cNvSpPr>
          <p:nvPr>
            <p:ph sz="quarter" idx="14"/>
          </p:nvPr>
        </p:nvSpPr>
        <p:spPr/>
        <p:txBody>
          <a:bodyPr/>
          <a:lstStyle/>
          <a:p>
            <a:pPr marL="0" indent="0" algn="ctr">
              <a:buNone/>
            </a:pPr>
            <a:r>
              <a:rPr lang="zh-CN" altLang="en-US" dirty="0"/>
              <a:t>研究结果</a:t>
            </a:r>
            <a:endParaRPr lang="en-US" altLang="zh-CN" dirty="0"/>
          </a:p>
        </p:txBody>
      </p:sp>
      <p:sp>
        <p:nvSpPr>
          <p:cNvPr id="6" name="内容占位符 5">
            <a:extLst>
              <a:ext uri="{FF2B5EF4-FFF2-40B4-BE49-F238E27FC236}">
                <a16:creationId xmlns:a16="http://schemas.microsoft.com/office/drawing/2014/main" id="{CBB5A3D4-F7C1-5E47-805A-742C2DB75FAB}"/>
              </a:ext>
            </a:extLst>
          </p:cNvPr>
          <p:cNvSpPr>
            <a:spLocks noGrp="1"/>
          </p:cNvSpPr>
          <p:nvPr>
            <p:ph sz="quarter" idx="15"/>
          </p:nvPr>
        </p:nvSpPr>
        <p:spPr/>
        <p:txBody>
          <a:bodyPr/>
          <a:lstStyle/>
          <a:p>
            <a:pPr marL="0" indent="0" algn="ctr">
              <a:buNone/>
            </a:pPr>
            <a:r>
              <a:rPr lang="zh-CN" altLang="en-US" dirty="0"/>
              <a:t>创新特色</a:t>
            </a:r>
          </a:p>
        </p:txBody>
      </p:sp>
      <p:sp>
        <p:nvSpPr>
          <p:cNvPr id="7" name="内容占位符 6">
            <a:extLst>
              <a:ext uri="{FF2B5EF4-FFF2-40B4-BE49-F238E27FC236}">
                <a16:creationId xmlns:a16="http://schemas.microsoft.com/office/drawing/2014/main" id="{6345EE7D-A3E8-AF00-2C8F-61C55EBBE35E}"/>
              </a:ext>
            </a:extLst>
          </p:cNvPr>
          <p:cNvSpPr>
            <a:spLocks noGrp="1"/>
          </p:cNvSpPr>
          <p:nvPr>
            <p:ph sz="quarter" idx="16"/>
          </p:nvPr>
        </p:nvSpPr>
        <p:spPr/>
        <p:txBody>
          <a:bodyPr/>
          <a:lstStyle/>
          <a:p>
            <a:pPr marL="0" indent="0" algn="ctr">
              <a:buNone/>
            </a:pPr>
            <a:r>
              <a:rPr lang="zh-CN" altLang="en-US" dirty="0"/>
              <a:t>个人体会</a:t>
            </a:r>
          </a:p>
        </p:txBody>
      </p:sp>
      <p:sp>
        <p:nvSpPr>
          <p:cNvPr id="11" name="内容占位符 10">
            <a:extLst>
              <a:ext uri="{FF2B5EF4-FFF2-40B4-BE49-F238E27FC236}">
                <a16:creationId xmlns:a16="http://schemas.microsoft.com/office/drawing/2014/main" id="{F62F282D-AEA1-6E32-47EC-7AB137A708CD}"/>
              </a:ext>
            </a:extLst>
          </p:cNvPr>
          <p:cNvSpPr>
            <a:spLocks noGrp="1"/>
          </p:cNvSpPr>
          <p:nvPr>
            <p:ph sz="quarter" idx="17"/>
          </p:nvPr>
        </p:nvSpPr>
        <p:spPr/>
        <p:txBody>
          <a:bodyPr/>
          <a:lstStyle/>
          <a:p>
            <a:pPr marL="0" indent="0" algn="ctr">
              <a:buNone/>
            </a:pPr>
            <a:r>
              <a:rPr lang="zh-CN" altLang="en-US" dirty="0"/>
              <a:t>问题定义</a:t>
            </a:r>
          </a:p>
        </p:txBody>
      </p:sp>
      <p:sp>
        <p:nvSpPr>
          <p:cNvPr id="15" name="文本框 14">
            <a:extLst>
              <a:ext uri="{FF2B5EF4-FFF2-40B4-BE49-F238E27FC236}">
                <a16:creationId xmlns:a16="http://schemas.microsoft.com/office/drawing/2014/main" id="{6B00504A-9489-4A9B-3DCE-FF57A2B92FF9}"/>
              </a:ext>
            </a:extLst>
          </p:cNvPr>
          <p:cNvSpPr txBox="1"/>
          <p:nvPr/>
        </p:nvSpPr>
        <p:spPr>
          <a:xfrm>
            <a:off x="515258" y="1279920"/>
            <a:ext cx="11385334" cy="5280805"/>
          </a:xfrm>
          <a:prstGeom prst="rect">
            <a:avLst/>
          </a:prstGeom>
          <a:noFill/>
        </p:spPr>
        <p:txBody>
          <a:bodyPr wrap="square">
            <a:spAutoFit/>
          </a:bodyPr>
          <a:lstStyle/>
          <a:p>
            <a:pPr indent="457200">
              <a:lnSpc>
                <a:spcPct val="120000"/>
              </a:lnSpc>
              <a:spcAft>
                <a:spcPts val="600"/>
              </a:spcAft>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通过阅读这篇文章，我认识到将医疗领域中的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KG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LLMs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结合在一起来解决医疗诊断问题的巨大潜力。这篇文章不仅展示当前技术在医学领域的实际应用，还创新模型设计，提供了一种新的思路：如何运用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LLMs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在繁杂、模糊的医疗数据中提取出有用信息，从而帮助医生做出更准确、更高效的诊断。</a:t>
            </a:r>
          </a:p>
          <a:p>
            <a:pPr indent="457200">
              <a:lnSpc>
                <a:spcPct val="120000"/>
              </a:lnSpc>
              <a:spcAft>
                <a:spcPts val="600"/>
              </a:spcAft>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KG</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LLMs</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的结合</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是本文最具创新性的部分之一。在阅读过程中，我逐渐了解到，</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LLMs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虽然在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NLP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领域表现出色，但在处理医学诊断这类高复杂度专业性任务时往往存在一定的局限性。医疗记录中充满了大量的专有名词和复杂的病理关系，单靠</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LLMs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难以准确地捕捉和推理出这些关系。通过引入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UMLS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等医疗</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KG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将这些复杂的语义和病理关系融入诊断推理过程，从而极大提升了诊断的精准度和可靠性。</a:t>
            </a:r>
          </a:p>
          <a:p>
            <a:pPr indent="457200">
              <a:lnSpc>
                <a:spcPct val="120000"/>
              </a:lnSpc>
              <a:spcAft>
                <a:spcPts val="600"/>
              </a:spcAft>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DR.KNOWS</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模型中路径选择与多跳推理机制的设计</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也让我印象深刻。传统的诊断过程通常依赖医生的临床经验和知识积累，但也会出现“经验主义失误”等情况。本文提出的</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UMLS</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知识图谱多跳推理模型</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，通过</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KG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中不同节点的语义关联，自动生成排序潜在的诊断路径，模拟医生在临床推理中逐步排除和验证的过程。这种设计增强了模型的可解释性，为自动诊断生成提供了全面的推理过程，提高了模型的诊断效率和准确度。</a:t>
            </a:r>
          </a:p>
          <a:p>
            <a:pPr indent="457200">
              <a:lnSpc>
                <a:spcPct val="120000"/>
              </a:lnSpc>
              <a:spcAft>
                <a:spcPts val="600"/>
              </a:spcAft>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通过这篇文章，我对如何将人工智能技术应用于医疗领域有了更深刻的理解，也激发了我对相关领域进一步学习和探索的兴趣。借此机会，我也阅读了很多类似的文章，从中找到了一部分思维范式，这对以后我走向计算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生物医学方向有了一定的知识铺垫，也为后面的实验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、实验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打下了一定的理论基础，提升了知识图谱与医疗层面领域的认知水平。</a:t>
            </a:r>
          </a:p>
        </p:txBody>
      </p:sp>
    </p:spTree>
    <p:extLst>
      <p:ext uri="{BB962C8B-B14F-4D97-AF65-F5344CB8AC3E}">
        <p14:creationId xmlns:p14="http://schemas.microsoft.com/office/powerpoint/2010/main" val="413029675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CB6D6-2D4D-433D-0990-92B9673D8AB8}"/>
            </a:ext>
          </a:extLst>
        </p:cNvPr>
        <p:cNvGrpSpPr/>
        <p:nvPr/>
      </p:nvGrpSpPr>
      <p:grpSpPr>
        <a:xfrm>
          <a:off x="0" y="0"/>
          <a:ext cx="0" cy="0"/>
          <a:chOff x="0" y="0"/>
          <a:chExt cx="0" cy="0"/>
        </a:xfrm>
      </p:grpSpPr>
      <p:pic>
        <p:nvPicPr>
          <p:cNvPr id="13" name="图片 12">
            <a:extLst>
              <a:ext uri="{FF2B5EF4-FFF2-40B4-BE49-F238E27FC236}">
                <a16:creationId xmlns:a16="http://schemas.microsoft.com/office/drawing/2014/main" id="{E26FE4F5-AF95-E37C-2B89-7F56592A9192}"/>
              </a:ext>
            </a:extLst>
          </p:cNvPr>
          <p:cNvPicPr>
            <a:picLocks noChangeAspect="1"/>
          </p:cNvPicPr>
          <p:nvPr/>
        </p:nvPicPr>
        <p:blipFill>
          <a:blip r:embed="rId2">
            <a:alphaModFix amt="20000"/>
          </a:blip>
          <a:stretch>
            <a:fillRect/>
          </a:stretch>
        </p:blipFill>
        <p:spPr>
          <a:xfrm>
            <a:off x="3715021" y="-68027"/>
            <a:ext cx="8496300" cy="4114800"/>
          </a:xfrm>
          <a:prstGeom prst="rect">
            <a:avLst/>
          </a:prstGeom>
          <a:ln>
            <a:noFill/>
          </a:ln>
          <a:effectLst>
            <a:softEdge rad="112500"/>
          </a:effectLst>
        </p:spPr>
      </p:pic>
      <p:pic>
        <p:nvPicPr>
          <p:cNvPr id="4" name="图片 3">
            <a:extLst>
              <a:ext uri="{FF2B5EF4-FFF2-40B4-BE49-F238E27FC236}">
                <a16:creationId xmlns:a16="http://schemas.microsoft.com/office/drawing/2014/main" id="{A1A4ABEE-B9A8-A4FD-46FC-25010D2086E5}"/>
              </a:ext>
            </a:extLst>
          </p:cNvPr>
          <p:cNvPicPr>
            <a:picLocks noChangeAspect="1"/>
          </p:cNvPicPr>
          <p:nvPr/>
        </p:nvPicPr>
        <p:blipFill>
          <a:blip r:embed="rId3">
            <a:alphaModFix amt="85000"/>
          </a:blip>
          <a:stretch>
            <a:fillRect/>
          </a:stretch>
        </p:blipFill>
        <p:spPr>
          <a:xfrm rot="16200000">
            <a:off x="5099635" y="930800"/>
            <a:ext cx="7215451" cy="4988087"/>
          </a:xfrm>
          <a:prstGeom prst="rect">
            <a:avLst/>
          </a:prstGeom>
          <a:ln>
            <a:noFill/>
          </a:ln>
          <a:effectLst>
            <a:softEdge rad="112500"/>
          </a:effectLst>
        </p:spPr>
      </p:pic>
      <p:pic>
        <p:nvPicPr>
          <p:cNvPr id="3" name="图片 2">
            <a:extLst>
              <a:ext uri="{FF2B5EF4-FFF2-40B4-BE49-F238E27FC236}">
                <a16:creationId xmlns:a16="http://schemas.microsoft.com/office/drawing/2014/main" id="{218976A5-C381-07D3-FBE5-49EA7EA25B2F}"/>
              </a:ext>
            </a:extLst>
          </p:cNvPr>
          <p:cNvPicPr>
            <a:picLocks noChangeAspect="1"/>
          </p:cNvPicPr>
          <p:nvPr/>
        </p:nvPicPr>
        <p:blipFill>
          <a:blip r:embed="rId4">
            <a:alphaModFix amt="20000"/>
          </a:blip>
          <a:stretch>
            <a:fillRect/>
          </a:stretch>
        </p:blipFill>
        <p:spPr>
          <a:xfrm>
            <a:off x="1" y="3858550"/>
            <a:ext cx="3773978" cy="2987732"/>
          </a:xfrm>
          <a:prstGeom prst="rect">
            <a:avLst/>
          </a:prstGeom>
          <a:ln>
            <a:noFill/>
          </a:ln>
          <a:effectLst>
            <a:softEdge rad="112500"/>
          </a:effectLst>
        </p:spPr>
      </p:pic>
      <p:sp>
        <p:nvSpPr>
          <p:cNvPr id="6" name="文本框 11">
            <a:extLst>
              <a:ext uri="{FF2B5EF4-FFF2-40B4-BE49-F238E27FC236}">
                <a16:creationId xmlns:a16="http://schemas.microsoft.com/office/drawing/2014/main" id="{FA55D045-EDC3-C7D6-9739-4EE0413A3B26}"/>
              </a:ext>
            </a:extLst>
          </p:cNvPr>
          <p:cNvSpPr txBox="1"/>
          <p:nvPr/>
        </p:nvSpPr>
        <p:spPr>
          <a:xfrm>
            <a:off x="1173908" y="1775955"/>
            <a:ext cx="5384179" cy="196977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3200" b="1" dirty="0">
                <a:solidFill>
                  <a:srgbClr val="009794"/>
                </a:solidFill>
                <a:latin typeface="思源黑体 CN Heavy" panose="020B0A00000000000000" pitchFamily="34" charset="-122"/>
                <a:ea typeface="思源黑体 CN Heavy" panose="020B0A00000000000000" pitchFamily="34" charset="-122"/>
                <a:cs typeface="+mn-ea"/>
                <a:sym typeface="+mn-lt"/>
              </a:rPr>
              <a:t>Leveraging A Medical Knowledge Graph into Large Language Models for Diagnosis Prediction</a:t>
            </a:r>
            <a:r>
              <a:rPr lang="en-US" altLang="zh-CN" sz="3200" b="1" baseline="30000" dirty="0">
                <a:solidFill>
                  <a:srgbClr val="009794"/>
                </a:solidFill>
                <a:latin typeface="思源黑体 CN Heavy" panose="020B0A00000000000000" pitchFamily="34" charset="-122"/>
                <a:ea typeface="思源黑体 CN Heavy" panose="020B0A00000000000000" pitchFamily="34" charset="-122"/>
                <a:cs typeface="+mn-ea"/>
                <a:sym typeface="+mn-lt"/>
              </a:rPr>
              <a:t>[1]</a:t>
            </a:r>
            <a:endParaRPr lang="zh-CN" altLang="en-US" sz="3200" b="1" baseline="30000" dirty="0">
              <a:solidFill>
                <a:srgbClr val="009794"/>
              </a:solidFill>
              <a:latin typeface="思源黑体 CN Heavy" panose="020B0A00000000000000" pitchFamily="34" charset="-122"/>
              <a:ea typeface="思源黑体 CN Heavy" panose="020B0A00000000000000" pitchFamily="34" charset="-122"/>
              <a:cs typeface="+mn-ea"/>
              <a:sym typeface="+mn-lt"/>
            </a:endParaRPr>
          </a:p>
        </p:txBody>
      </p:sp>
      <p:sp>
        <p:nvSpPr>
          <p:cNvPr id="7" name="文本框 11">
            <a:extLst>
              <a:ext uri="{FF2B5EF4-FFF2-40B4-BE49-F238E27FC236}">
                <a16:creationId xmlns:a16="http://schemas.microsoft.com/office/drawing/2014/main" id="{519282F3-07DF-D795-7045-8AB3EEFAEF6B}"/>
              </a:ext>
            </a:extLst>
          </p:cNvPr>
          <p:cNvSpPr txBox="1"/>
          <p:nvPr/>
        </p:nvSpPr>
        <p:spPr>
          <a:xfrm>
            <a:off x="2721296" y="1148717"/>
            <a:ext cx="2105366" cy="49244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rgbClr val="009794"/>
                </a:solidFill>
                <a:latin typeface="汉仪粗宋简" panose="02010600000101010101" pitchFamily="2" charset="-122"/>
                <a:ea typeface="汉仪粗宋简" panose="02010600000101010101" pitchFamily="2" charset="-122"/>
                <a:cs typeface="+mn-ea"/>
                <a:sym typeface="+mn-lt"/>
              </a:rPr>
              <a:t>文献报告</a:t>
            </a:r>
          </a:p>
        </p:txBody>
      </p:sp>
      <p:sp>
        <p:nvSpPr>
          <p:cNvPr id="8" name="文本框 11">
            <a:extLst>
              <a:ext uri="{FF2B5EF4-FFF2-40B4-BE49-F238E27FC236}">
                <a16:creationId xmlns:a16="http://schemas.microsoft.com/office/drawing/2014/main" id="{B18A2961-1997-7672-9EFB-9FE1DEA9B943}"/>
              </a:ext>
            </a:extLst>
          </p:cNvPr>
          <p:cNvSpPr txBox="1"/>
          <p:nvPr/>
        </p:nvSpPr>
        <p:spPr>
          <a:xfrm>
            <a:off x="756043" y="3852541"/>
            <a:ext cx="6085332" cy="9848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rgbClr val="009794"/>
                </a:solidFill>
                <a:latin typeface="汉仪粗宋简" panose="02010600000101010101" pitchFamily="2" charset="-122"/>
                <a:ea typeface="汉仪粗宋简" panose="02010600000101010101" pitchFamily="2" charset="-122"/>
                <a:cs typeface="+mn-ea"/>
                <a:sym typeface="+mn-lt"/>
              </a:rPr>
              <a:t>将医疗知识图谱融入大语言模型</a:t>
            </a:r>
            <a:endParaRPr lang="en-US" altLang="zh-CN" sz="3200" dirty="0">
              <a:solidFill>
                <a:srgbClr val="009794"/>
              </a:solidFill>
              <a:latin typeface="汉仪粗宋简" panose="02010600000101010101" pitchFamily="2" charset="-122"/>
              <a:ea typeface="汉仪粗宋简" panose="02010600000101010101" pitchFamily="2" charset="-122"/>
              <a:cs typeface="+mn-ea"/>
              <a:sym typeface="+mn-lt"/>
            </a:endParaRPr>
          </a:p>
          <a:p>
            <a:pPr algn="ctr"/>
            <a:r>
              <a:rPr lang="zh-CN" altLang="en-US" sz="3200" dirty="0">
                <a:solidFill>
                  <a:srgbClr val="009794"/>
                </a:solidFill>
                <a:latin typeface="汉仪粗宋简" panose="02010600000101010101" pitchFamily="2" charset="-122"/>
                <a:ea typeface="汉仪粗宋简" panose="02010600000101010101" pitchFamily="2" charset="-122"/>
                <a:cs typeface="+mn-ea"/>
                <a:sym typeface="+mn-lt"/>
              </a:rPr>
              <a:t>以进行诊断预测</a:t>
            </a:r>
          </a:p>
        </p:txBody>
      </p:sp>
      <p:sp>
        <p:nvSpPr>
          <p:cNvPr id="9" name="矩形: 圆角 8">
            <a:extLst>
              <a:ext uri="{FF2B5EF4-FFF2-40B4-BE49-F238E27FC236}">
                <a16:creationId xmlns:a16="http://schemas.microsoft.com/office/drawing/2014/main" id="{6FEA6FEF-9052-43E2-418B-3F56DCC4FFB7}"/>
              </a:ext>
            </a:extLst>
          </p:cNvPr>
          <p:cNvSpPr/>
          <p:nvPr/>
        </p:nvSpPr>
        <p:spPr>
          <a:xfrm>
            <a:off x="2454414" y="5038846"/>
            <a:ext cx="2688590" cy="369332"/>
          </a:xfrm>
          <a:prstGeom prst="roundRect">
            <a:avLst/>
          </a:prstGeom>
          <a:solidFill>
            <a:srgbClr val="009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solidFill>
                  <a:schemeClr val="bg1"/>
                </a:solidFill>
                <a:latin typeface="思源黑体 CN Light" panose="020B0300000000000000" pitchFamily="34" charset="-122"/>
                <a:ea typeface="思源黑体 CN Light" panose="020B0300000000000000" pitchFamily="34" charset="-122"/>
              </a:rPr>
              <a:t>张鲡沣  </a:t>
            </a:r>
            <a:r>
              <a:rPr lang="en-US" altLang="zh-CN" b="1" dirty="0">
                <a:solidFill>
                  <a:schemeClr val="bg1"/>
                </a:solidFill>
                <a:latin typeface="思源黑体 CN Light" panose="020B0300000000000000" pitchFamily="34" charset="-122"/>
                <a:ea typeface="思源黑体 CN Light" panose="020B0300000000000000" pitchFamily="34" charset="-122"/>
              </a:rPr>
              <a:t>22281052</a:t>
            </a:r>
            <a:endParaRPr lang="zh-CN" altLang="en-US" b="1" dirty="0">
              <a:solidFill>
                <a:schemeClr val="bg1"/>
              </a:solidFill>
              <a:latin typeface="思源黑体 CN Light" panose="020B0300000000000000" pitchFamily="34" charset="-122"/>
              <a:ea typeface="思源黑体 CN Light" panose="020B0300000000000000" pitchFamily="34" charset="-122"/>
            </a:endParaRPr>
          </a:p>
        </p:txBody>
      </p:sp>
      <p:sp>
        <p:nvSpPr>
          <p:cNvPr id="10" name="矩形: 圆角 9">
            <a:extLst>
              <a:ext uri="{FF2B5EF4-FFF2-40B4-BE49-F238E27FC236}">
                <a16:creationId xmlns:a16="http://schemas.microsoft.com/office/drawing/2014/main" id="{1B7E621E-AEC1-7655-A061-B4E582E08BB0}"/>
              </a:ext>
            </a:extLst>
          </p:cNvPr>
          <p:cNvSpPr/>
          <p:nvPr/>
        </p:nvSpPr>
        <p:spPr>
          <a:xfrm>
            <a:off x="2746026" y="5614751"/>
            <a:ext cx="2105366" cy="369332"/>
          </a:xfrm>
          <a:prstGeom prst="roundRect">
            <a:avLst/>
          </a:prstGeom>
          <a:solidFill>
            <a:srgbClr val="009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b="1" dirty="0">
                <a:solidFill>
                  <a:schemeClr val="bg1"/>
                </a:solidFill>
                <a:latin typeface="思源黑体 CN Light" panose="020B0300000000000000" pitchFamily="34" charset="-122"/>
                <a:ea typeface="思源黑体 CN Light" panose="020B0300000000000000" pitchFamily="34" charset="-122"/>
              </a:rPr>
              <a:t>2024</a:t>
            </a:r>
            <a:r>
              <a:rPr lang="zh-CN" altLang="en-US" sz="1400" b="1" dirty="0">
                <a:solidFill>
                  <a:schemeClr val="bg1"/>
                </a:solidFill>
                <a:latin typeface="思源黑体 CN Light" panose="020B0300000000000000" pitchFamily="34" charset="-122"/>
                <a:ea typeface="思源黑体 CN Light" panose="020B0300000000000000" pitchFamily="34" charset="-122"/>
              </a:rPr>
              <a:t>年</a:t>
            </a:r>
            <a:r>
              <a:rPr lang="en-US" altLang="zh-CN" sz="1400" b="1" dirty="0">
                <a:solidFill>
                  <a:schemeClr val="bg1"/>
                </a:solidFill>
                <a:latin typeface="思源黑体 CN Light" panose="020B0300000000000000" pitchFamily="34" charset="-122"/>
                <a:ea typeface="思源黑体 CN Light" panose="020B0300000000000000" pitchFamily="34" charset="-122"/>
              </a:rPr>
              <a:t>10</a:t>
            </a:r>
            <a:r>
              <a:rPr lang="zh-CN" altLang="en-US" sz="1400" b="1" dirty="0">
                <a:solidFill>
                  <a:schemeClr val="bg1"/>
                </a:solidFill>
                <a:latin typeface="思源黑体 CN Light" panose="020B0300000000000000" pitchFamily="34" charset="-122"/>
                <a:ea typeface="思源黑体 CN Light" panose="020B0300000000000000" pitchFamily="34" charset="-122"/>
              </a:rPr>
              <a:t>月</a:t>
            </a:r>
            <a:r>
              <a:rPr lang="en-US" altLang="zh-CN" sz="1400" b="1" dirty="0">
                <a:solidFill>
                  <a:schemeClr val="bg1"/>
                </a:solidFill>
                <a:latin typeface="思源黑体 CN Light" panose="020B0300000000000000" pitchFamily="34" charset="-122"/>
                <a:ea typeface="思源黑体 CN Light" panose="020B0300000000000000" pitchFamily="34" charset="-122"/>
              </a:rPr>
              <a:t>12</a:t>
            </a:r>
            <a:r>
              <a:rPr lang="zh-CN" altLang="en-US" sz="1400" b="1" dirty="0">
                <a:solidFill>
                  <a:schemeClr val="bg1"/>
                </a:solidFill>
                <a:latin typeface="思源黑体 CN Light" panose="020B0300000000000000" pitchFamily="34" charset="-122"/>
                <a:ea typeface="思源黑体 CN Light" panose="020B0300000000000000" pitchFamily="34" charset="-122"/>
              </a:rPr>
              <a:t>日</a:t>
            </a:r>
          </a:p>
        </p:txBody>
      </p:sp>
      <p:pic>
        <p:nvPicPr>
          <p:cNvPr id="5" name="图片 4">
            <a:extLst>
              <a:ext uri="{FF2B5EF4-FFF2-40B4-BE49-F238E27FC236}">
                <a16:creationId xmlns:a16="http://schemas.microsoft.com/office/drawing/2014/main" id="{66DFDD97-E29B-DAA8-CB14-17AF8C569756}"/>
              </a:ext>
            </a:extLst>
          </p:cNvPr>
          <p:cNvPicPr>
            <a:picLocks noChangeAspect="1"/>
          </p:cNvPicPr>
          <p:nvPr/>
        </p:nvPicPr>
        <p:blipFill rotWithShape="1">
          <a:blip r:embed="rId5"/>
          <a:srcRect l="1" r="1971"/>
          <a:stretch/>
        </p:blipFill>
        <p:spPr>
          <a:xfrm rot="15957926" flipH="1">
            <a:off x="5139303" y="5068485"/>
            <a:ext cx="1910692" cy="1735970"/>
          </a:xfrm>
          <a:prstGeom prst="rect">
            <a:avLst/>
          </a:prstGeom>
        </p:spPr>
      </p:pic>
      <p:sp>
        <p:nvSpPr>
          <p:cNvPr id="14" name="文本框 11">
            <a:extLst>
              <a:ext uri="{FF2B5EF4-FFF2-40B4-BE49-F238E27FC236}">
                <a16:creationId xmlns:a16="http://schemas.microsoft.com/office/drawing/2014/main" id="{F6BB3FCA-9BFB-5199-8F24-F8376C8B7E41}"/>
              </a:ext>
            </a:extLst>
          </p:cNvPr>
          <p:cNvSpPr txBox="1"/>
          <p:nvPr/>
        </p:nvSpPr>
        <p:spPr>
          <a:xfrm>
            <a:off x="152884" y="6349404"/>
            <a:ext cx="11883529" cy="4001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solidFill>
                  <a:srgbClr val="009794"/>
                </a:solidFill>
                <a:latin typeface="汉仪粗宋简" panose="02010600000101010101" pitchFamily="2" charset="-122"/>
                <a:ea typeface="汉仪粗宋简" panose="02010600000101010101" pitchFamily="2" charset="-122"/>
                <a:cs typeface="+mn-ea"/>
                <a:sym typeface="+mn-lt"/>
              </a:rPr>
              <a:t>2024-2025</a:t>
            </a:r>
            <a:r>
              <a:rPr lang="zh-CN" altLang="en-US" sz="1600" dirty="0">
                <a:solidFill>
                  <a:srgbClr val="009794"/>
                </a:solidFill>
                <a:latin typeface="汉仪粗宋简" panose="02010600000101010101" pitchFamily="2" charset="-122"/>
                <a:ea typeface="汉仪粗宋简" panose="02010600000101010101" pitchFamily="2" charset="-122"/>
                <a:cs typeface="+mn-ea"/>
                <a:sym typeface="+mn-lt"/>
              </a:rPr>
              <a:t>学年 </a:t>
            </a:r>
            <a:r>
              <a:rPr lang="en-US" altLang="zh-CN" sz="1600" dirty="0">
                <a:solidFill>
                  <a:srgbClr val="009794"/>
                </a:solidFill>
                <a:latin typeface="汉仪粗宋简" panose="02010600000101010101" pitchFamily="2" charset="-122"/>
                <a:ea typeface="汉仪粗宋简" panose="02010600000101010101" pitchFamily="2" charset="-122"/>
                <a:cs typeface="+mn-ea"/>
                <a:sym typeface="+mn-lt"/>
              </a:rPr>
              <a:t>《</a:t>
            </a:r>
            <a:r>
              <a:rPr lang="zh-CN" altLang="en-US" sz="1600" dirty="0">
                <a:solidFill>
                  <a:srgbClr val="009794"/>
                </a:solidFill>
                <a:latin typeface="汉仪粗宋简" panose="02010600000101010101" pitchFamily="2" charset="-122"/>
                <a:ea typeface="汉仪粗宋简" panose="02010600000101010101" pitchFamily="2" charset="-122"/>
                <a:cs typeface="+mn-ea"/>
                <a:sym typeface="+mn-lt"/>
              </a:rPr>
              <a:t>知识表示与处理</a:t>
            </a:r>
            <a:r>
              <a:rPr lang="en-US" altLang="zh-CN" sz="1600" dirty="0">
                <a:solidFill>
                  <a:srgbClr val="009794"/>
                </a:solidFill>
                <a:latin typeface="汉仪粗宋简" panose="02010600000101010101" pitchFamily="2" charset="-122"/>
                <a:ea typeface="汉仪粗宋简" panose="02010600000101010101" pitchFamily="2" charset="-122"/>
                <a:cs typeface="+mn-ea"/>
                <a:sym typeface="+mn-lt"/>
              </a:rPr>
              <a:t>》 </a:t>
            </a:r>
            <a:r>
              <a:rPr lang="zh-CN" altLang="en-US" sz="1600" dirty="0">
                <a:solidFill>
                  <a:srgbClr val="009794"/>
                </a:solidFill>
                <a:latin typeface="汉仪粗宋简" panose="02010600000101010101" pitchFamily="2" charset="-122"/>
                <a:ea typeface="汉仪粗宋简" panose="02010600000101010101" pitchFamily="2" charset="-122"/>
                <a:cs typeface="+mn-ea"/>
                <a:sym typeface="+mn-lt"/>
              </a:rPr>
              <a:t>实验</a:t>
            </a:r>
            <a:r>
              <a:rPr lang="en-US" altLang="zh-CN" sz="1600" dirty="0">
                <a:solidFill>
                  <a:srgbClr val="009794"/>
                </a:solidFill>
                <a:latin typeface="汉仪粗宋简" panose="02010600000101010101" pitchFamily="2" charset="-122"/>
                <a:ea typeface="汉仪粗宋简" panose="02010600000101010101" pitchFamily="2" charset="-122"/>
                <a:cs typeface="+mn-ea"/>
                <a:sym typeface="+mn-lt"/>
              </a:rPr>
              <a:t>2</a:t>
            </a:r>
          </a:p>
          <a:p>
            <a:r>
              <a:rPr lang="en-US" altLang="zh-CN" sz="1000" b="1" dirty="0">
                <a:solidFill>
                  <a:srgbClr val="002060"/>
                </a:solidFill>
                <a:latin typeface="Times New Roman" panose="02020603050405020304" pitchFamily="18" charset="0"/>
                <a:ea typeface="汉仪粗宋简" panose="02010600000101010101" pitchFamily="2" charset="-122"/>
                <a:cs typeface="Times New Roman" panose="02020603050405020304" pitchFamily="18" charset="0"/>
                <a:sym typeface="+mn-lt"/>
              </a:rPr>
              <a:t>[1] Gao Y, Li R, Caskey J, </a:t>
            </a:r>
            <a:r>
              <a:rPr lang="en-US" altLang="zh-CN" sz="1000" b="1" dirty="0" err="1">
                <a:solidFill>
                  <a:srgbClr val="002060"/>
                </a:solidFill>
                <a:latin typeface="Times New Roman" panose="02020603050405020304" pitchFamily="18" charset="0"/>
                <a:ea typeface="汉仪粗宋简" panose="02010600000101010101" pitchFamily="2" charset="-122"/>
                <a:cs typeface="Times New Roman" panose="02020603050405020304" pitchFamily="18" charset="0"/>
                <a:sym typeface="+mn-lt"/>
              </a:rPr>
              <a:t>Dligach</a:t>
            </a:r>
            <a:r>
              <a:rPr lang="en-US" altLang="zh-CN" sz="1000" b="1" dirty="0">
                <a:solidFill>
                  <a:srgbClr val="002060"/>
                </a:solidFill>
                <a:latin typeface="Times New Roman" panose="02020603050405020304" pitchFamily="18" charset="0"/>
                <a:ea typeface="汉仪粗宋简" panose="02010600000101010101" pitchFamily="2" charset="-122"/>
                <a:cs typeface="Times New Roman" panose="02020603050405020304" pitchFamily="18" charset="0"/>
                <a:sym typeface="+mn-lt"/>
              </a:rPr>
              <a:t> D, Miller T, </a:t>
            </a:r>
            <a:r>
              <a:rPr lang="en-US" altLang="zh-CN" sz="1000" b="1" dirty="0" err="1">
                <a:solidFill>
                  <a:srgbClr val="002060"/>
                </a:solidFill>
                <a:latin typeface="Times New Roman" panose="02020603050405020304" pitchFamily="18" charset="0"/>
                <a:ea typeface="汉仪粗宋简" panose="02010600000101010101" pitchFamily="2" charset="-122"/>
                <a:cs typeface="Times New Roman" panose="02020603050405020304" pitchFamily="18" charset="0"/>
                <a:sym typeface="+mn-lt"/>
              </a:rPr>
              <a:t>Churpek</a:t>
            </a:r>
            <a:r>
              <a:rPr lang="en-US" altLang="zh-CN" sz="1000" b="1" dirty="0">
                <a:solidFill>
                  <a:srgbClr val="002060"/>
                </a:solidFill>
                <a:latin typeface="Times New Roman" panose="02020603050405020304" pitchFamily="18" charset="0"/>
                <a:ea typeface="汉仪粗宋简" panose="02010600000101010101" pitchFamily="2" charset="-122"/>
                <a:cs typeface="Times New Roman" panose="02020603050405020304" pitchFamily="18" charset="0"/>
                <a:sym typeface="+mn-lt"/>
              </a:rPr>
              <a:t> MM, Afshar M. Leveraging a medical knowledge graph into large language models for diagnosis prediction[J]//</a:t>
            </a:r>
            <a:r>
              <a:rPr lang="en-US" altLang="zh-CN" sz="1000" b="1" dirty="0" err="1">
                <a:solidFill>
                  <a:srgbClr val="002060"/>
                </a:solidFill>
                <a:latin typeface="Times New Roman" panose="02020603050405020304" pitchFamily="18" charset="0"/>
                <a:ea typeface="汉仪粗宋简" panose="02010600000101010101" pitchFamily="2" charset="-122"/>
                <a:cs typeface="Times New Roman" panose="02020603050405020304" pitchFamily="18" charset="0"/>
                <a:sym typeface="+mn-lt"/>
              </a:rPr>
              <a:t>arXiv</a:t>
            </a:r>
            <a:r>
              <a:rPr lang="en-US" altLang="zh-CN" sz="1000" b="1" dirty="0">
                <a:solidFill>
                  <a:srgbClr val="002060"/>
                </a:solidFill>
                <a:latin typeface="Times New Roman" panose="02020603050405020304" pitchFamily="18" charset="0"/>
                <a:ea typeface="汉仪粗宋简" panose="02010600000101010101" pitchFamily="2" charset="-122"/>
                <a:cs typeface="Times New Roman" panose="02020603050405020304" pitchFamily="18" charset="0"/>
                <a:sym typeface="+mn-lt"/>
              </a:rPr>
              <a:t> preprint arXiv:2308.14321. 2023.</a:t>
            </a:r>
          </a:p>
        </p:txBody>
      </p:sp>
      <p:pic>
        <p:nvPicPr>
          <p:cNvPr id="2" name="图片 1">
            <a:extLst>
              <a:ext uri="{FF2B5EF4-FFF2-40B4-BE49-F238E27FC236}">
                <a16:creationId xmlns:a16="http://schemas.microsoft.com/office/drawing/2014/main" id="{55D1C65B-8CA4-712C-87EB-063073C82EDC}"/>
              </a:ext>
            </a:extLst>
          </p:cNvPr>
          <p:cNvPicPr>
            <a:picLocks noChangeAspect="1"/>
          </p:cNvPicPr>
          <p:nvPr/>
        </p:nvPicPr>
        <p:blipFill rotWithShape="1">
          <a:blip r:embed="rId5"/>
          <a:srcRect l="1" r="1971"/>
          <a:stretch/>
        </p:blipFill>
        <p:spPr>
          <a:xfrm rot="15957926" flipH="1">
            <a:off x="9454864" y="5068485"/>
            <a:ext cx="1910692" cy="1735970"/>
          </a:xfrm>
          <a:prstGeom prst="rect">
            <a:avLst/>
          </a:prstGeom>
        </p:spPr>
      </p:pic>
    </p:spTree>
    <p:extLst>
      <p:ext uri="{BB962C8B-B14F-4D97-AF65-F5344CB8AC3E}">
        <p14:creationId xmlns:p14="http://schemas.microsoft.com/office/powerpoint/2010/main" val="213034678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8CE1F6EA-556D-4282-937C-11479A17DB14}"/>
              </a:ext>
            </a:extLst>
          </p:cNvPr>
          <p:cNvGrpSpPr/>
          <p:nvPr/>
        </p:nvGrpSpPr>
        <p:grpSpPr>
          <a:xfrm>
            <a:off x="6756266" y="1307665"/>
            <a:ext cx="3585029" cy="1015663"/>
            <a:chOff x="832549" y="769576"/>
            <a:chExt cx="3585029" cy="1015663"/>
          </a:xfrm>
        </p:grpSpPr>
        <p:sp>
          <p:nvSpPr>
            <p:cNvPr id="18" name="文本框 2">
              <a:extLst>
                <a:ext uri="{FF2B5EF4-FFF2-40B4-BE49-F238E27FC236}">
                  <a16:creationId xmlns:a16="http://schemas.microsoft.com/office/drawing/2014/main" id="{EDD5E2DE-219A-4550-8AA7-5108DBAEDDE0}"/>
                </a:ext>
              </a:extLst>
            </p:cNvPr>
            <p:cNvSpPr txBox="1"/>
            <p:nvPr/>
          </p:nvSpPr>
          <p:spPr>
            <a:xfrm>
              <a:off x="832549" y="769576"/>
              <a:ext cx="3585029"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000" b="1" dirty="0">
                  <a:solidFill>
                    <a:srgbClr val="009794"/>
                  </a:solidFill>
                  <a:cs typeface="+mn-ea"/>
                  <a:sym typeface="+mn-lt"/>
                </a:rPr>
                <a:t>C</a:t>
              </a:r>
              <a:r>
                <a:rPr lang="en-US" altLang="zh-CN" sz="2800" b="1" dirty="0">
                  <a:solidFill>
                    <a:srgbClr val="009794"/>
                  </a:solidFill>
                  <a:cs typeface="+mn-ea"/>
                  <a:sym typeface="+mn-lt"/>
                </a:rPr>
                <a:t>ONTENTS</a:t>
              </a:r>
              <a:endParaRPr lang="zh-CN" altLang="en-US" sz="2800" b="1" dirty="0">
                <a:solidFill>
                  <a:srgbClr val="009794"/>
                </a:solidFill>
                <a:cs typeface="+mn-ea"/>
                <a:sym typeface="+mn-lt"/>
              </a:endParaRPr>
            </a:p>
          </p:txBody>
        </p:sp>
        <p:cxnSp>
          <p:nvCxnSpPr>
            <p:cNvPr id="19" name="直接连接符 18">
              <a:extLst>
                <a:ext uri="{FF2B5EF4-FFF2-40B4-BE49-F238E27FC236}">
                  <a16:creationId xmlns:a16="http://schemas.microsoft.com/office/drawing/2014/main" id="{07795ADE-5473-43B4-B6E1-E6F6DE345E5B}"/>
                </a:ext>
              </a:extLst>
            </p:cNvPr>
            <p:cNvCxnSpPr/>
            <p:nvPr/>
          </p:nvCxnSpPr>
          <p:spPr>
            <a:xfrm flipV="1">
              <a:off x="833854" y="1726369"/>
              <a:ext cx="2846895" cy="1"/>
            </a:xfrm>
            <a:prstGeom prst="line">
              <a:avLst/>
            </a:prstGeom>
            <a:ln w="3175">
              <a:solidFill>
                <a:srgbClr val="009794"/>
              </a:solidFill>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C98F539D-FCDB-4E59-B23C-4D1770EF40F0}"/>
              </a:ext>
            </a:extLst>
          </p:cNvPr>
          <p:cNvGrpSpPr/>
          <p:nvPr/>
        </p:nvGrpSpPr>
        <p:grpSpPr>
          <a:xfrm>
            <a:off x="2181611" y="2390564"/>
            <a:ext cx="3529756" cy="676275"/>
            <a:chOff x="1661795" y="2282782"/>
            <a:chExt cx="3529756" cy="676275"/>
          </a:xfrm>
        </p:grpSpPr>
        <p:sp>
          <p:nvSpPr>
            <p:cNvPr id="52" name="矩形 51">
              <a:extLst>
                <a:ext uri="{FF2B5EF4-FFF2-40B4-BE49-F238E27FC236}">
                  <a16:creationId xmlns:a16="http://schemas.microsoft.com/office/drawing/2014/main" id="{54899061-896D-4750-B545-A01F00505EFF}"/>
                </a:ext>
              </a:extLst>
            </p:cNvPr>
            <p:cNvSpPr/>
            <p:nvPr/>
          </p:nvSpPr>
          <p:spPr>
            <a:xfrm>
              <a:off x="1661795" y="2282782"/>
              <a:ext cx="676275" cy="676275"/>
            </a:xfrm>
            <a:prstGeom prst="rect">
              <a:avLst/>
            </a:prstGeom>
            <a:solidFill>
              <a:srgbClr val="009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i="1" dirty="0">
                  <a:solidFill>
                    <a:schemeClr val="bg1"/>
                  </a:solidFill>
                  <a:cs typeface="+mn-ea"/>
                  <a:sym typeface="+mn-lt"/>
                </a:rPr>
                <a:t>01</a:t>
              </a:r>
              <a:endParaRPr lang="zh-CN" altLang="en-US" sz="2800" b="1" i="1" dirty="0">
                <a:solidFill>
                  <a:schemeClr val="bg1"/>
                </a:solidFill>
                <a:cs typeface="+mn-ea"/>
                <a:sym typeface="+mn-lt"/>
              </a:endParaRPr>
            </a:p>
          </p:txBody>
        </p:sp>
        <p:sp>
          <p:nvSpPr>
            <p:cNvPr id="53" name="文本框 18">
              <a:extLst>
                <a:ext uri="{FF2B5EF4-FFF2-40B4-BE49-F238E27FC236}">
                  <a16:creationId xmlns:a16="http://schemas.microsoft.com/office/drawing/2014/main" id="{0798F16C-6FCD-4EFA-B7F0-D2C6FD28E18B}"/>
                </a:ext>
              </a:extLst>
            </p:cNvPr>
            <p:cNvSpPr txBox="1"/>
            <p:nvPr/>
          </p:nvSpPr>
          <p:spPr>
            <a:xfrm>
              <a:off x="2531110" y="2390087"/>
              <a:ext cx="2660441"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dirty="0">
                  <a:latin typeface="思源黑体 CN Light" panose="020B0300000000000000" pitchFamily="34" charset="-122"/>
                  <a:ea typeface="思源黑体 CN Light" panose="020B0300000000000000" pitchFamily="34" charset="-122"/>
                  <a:cs typeface="+mn-ea"/>
                  <a:sym typeface="+mn-lt"/>
                </a:rPr>
                <a:t>问题定义</a:t>
              </a:r>
            </a:p>
          </p:txBody>
        </p:sp>
      </p:grpSp>
      <p:sp>
        <p:nvSpPr>
          <p:cNvPr id="55" name="稻壳儿春秋广告/盗版必究        原创来源：http://chn.docer.com/works?userid=199329941#!/work_time">
            <a:extLst>
              <a:ext uri="{FF2B5EF4-FFF2-40B4-BE49-F238E27FC236}">
                <a16:creationId xmlns:a16="http://schemas.microsoft.com/office/drawing/2014/main" id="{0C0C1329-E4F4-480D-B01B-0E97397CAFC1}"/>
              </a:ext>
            </a:extLst>
          </p:cNvPr>
          <p:cNvSpPr/>
          <p:nvPr/>
        </p:nvSpPr>
        <p:spPr>
          <a:xfrm>
            <a:off x="9791145" y="-9355"/>
            <a:ext cx="1842966" cy="771073"/>
          </a:xfrm>
          <a:prstGeom prst="rect">
            <a:avLst/>
          </a:prstGeom>
          <a:solidFill>
            <a:srgbClr val="009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mn-ea"/>
              <a:sym typeface="+mn-lt"/>
            </a:endParaRPr>
          </a:p>
        </p:txBody>
      </p:sp>
      <p:grpSp>
        <p:nvGrpSpPr>
          <p:cNvPr id="57" name="组合 56">
            <a:extLst>
              <a:ext uri="{FF2B5EF4-FFF2-40B4-BE49-F238E27FC236}">
                <a16:creationId xmlns:a16="http://schemas.microsoft.com/office/drawing/2014/main" id="{3CC06CF8-842E-42B9-A7E2-51AB1B71899E}"/>
              </a:ext>
            </a:extLst>
          </p:cNvPr>
          <p:cNvGrpSpPr/>
          <p:nvPr/>
        </p:nvGrpSpPr>
        <p:grpSpPr>
          <a:xfrm>
            <a:off x="2181611" y="3369224"/>
            <a:ext cx="3461748" cy="676275"/>
            <a:chOff x="1661795" y="2282782"/>
            <a:chExt cx="3461748" cy="676275"/>
          </a:xfrm>
        </p:grpSpPr>
        <p:sp>
          <p:nvSpPr>
            <p:cNvPr id="58" name="矩形 57">
              <a:extLst>
                <a:ext uri="{FF2B5EF4-FFF2-40B4-BE49-F238E27FC236}">
                  <a16:creationId xmlns:a16="http://schemas.microsoft.com/office/drawing/2014/main" id="{1AFCF359-22BE-4810-A724-51F2B6148784}"/>
                </a:ext>
              </a:extLst>
            </p:cNvPr>
            <p:cNvSpPr/>
            <p:nvPr/>
          </p:nvSpPr>
          <p:spPr>
            <a:xfrm>
              <a:off x="1661795" y="2282782"/>
              <a:ext cx="676275" cy="676275"/>
            </a:xfrm>
            <a:prstGeom prst="rect">
              <a:avLst/>
            </a:prstGeom>
            <a:solidFill>
              <a:srgbClr val="009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i="1" dirty="0">
                  <a:solidFill>
                    <a:schemeClr val="bg1"/>
                  </a:solidFill>
                  <a:cs typeface="+mn-ea"/>
                  <a:sym typeface="+mn-lt"/>
                </a:rPr>
                <a:t>02</a:t>
              </a:r>
              <a:endParaRPr lang="zh-CN" altLang="en-US" sz="2800" b="1" i="1" dirty="0">
                <a:solidFill>
                  <a:schemeClr val="bg1"/>
                </a:solidFill>
                <a:cs typeface="+mn-ea"/>
                <a:sym typeface="+mn-lt"/>
              </a:endParaRPr>
            </a:p>
          </p:txBody>
        </p:sp>
        <p:sp>
          <p:nvSpPr>
            <p:cNvPr id="59" name="文本框 18">
              <a:extLst>
                <a:ext uri="{FF2B5EF4-FFF2-40B4-BE49-F238E27FC236}">
                  <a16:creationId xmlns:a16="http://schemas.microsoft.com/office/drawing/2014/main" id="{63482A88-B3C7-4C83-9E0C-58FA2D1AFBDA}"/>
                </a:ext>
              </a:extLst>
            </p:cNvPr>
            <p:cNvSpPr txBox="1"/>
            <p:nvPr/>
          </p:nvSpPr>
          <p:spPr>
            <a:xfrm>
              <a:off x="2531110" y="2390087"/>
              <a:ext cx="2592433"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dirty="0">
                  <a:latin typeface="思源黑体 CN Light" panose="020B0300000000000000" pitchFamily="34" charset="-122"/>
                  <a:ea typeface="思源黑体 CN Light" panose="020B0300000000000000" pitchFamily="34" charset="-122"/>
                  <a:cs typeface="+mn-ea"/>
                  <a:sym typeface="+mn-lt"/>
                </a:rPr>
                <a:t>方法原理</a:t>
              </a:r>
            </a:p>
          </p:txBody>
        </p:sp>
      </p:grpSp>
      <p:grpSp>
        <p:nvGrpSpPr>
          <p:cNvPr id="60" name="组合 59">
            <a:extLst>
              <a:ext uri="{FF2B5EF4-FFF2-40B4-BE49-F238E27FC236}">
                <a16:creationId xmlns:a16="http://schemas.microsoft.com/office/drawing/2014/main" id="{91E275F1-7457-4F88-8111-E139C9BB134F}"/>
              </a:ext>
            </a:extLst>
          </p:cNvPr>
          <p:cNvGrpSpPr/>
          <p:nvPr/>
        </p:nvGrpSpPr>
        <p:grpSpPr>
          <a:xfrm>
            <a:off x="2181611" y="4347884"/>
            <a:ext cx="3461748" cy="676275"/>
            <a:chOff x="1661795" y="2282782"/>
            <a:chExt cx="3461748" cy="676275"/>
          </a:xfrm>
        </p:grpSpPr>
        <p:sp>
          <p:nvSpPr>
            <p:cNvPr id="61" name="矩形 60">
              <a:extLst>
                <a:ext uri="{FF2B5EF4-FFF2-40B4-BE49-F238E27FC236}">
                  <a16:creationId xmlns:a16="http://schemas.microsoft.com/office/drawing/2014/main" id="{DAC31506-DD29-4EFD-BE2C-3BE52B4BCD30}"/>
                </a:ext>
              </a:extLst>
            </p:cNvPr>
            <p:cNvSpPr/>
            <p:nvPr/>
          </p:nvSpPr>
          <p:spPr>
            <a:xfrm>
              <a:off x="1661795" y="2282782"/>
              <a:ext cx="676275" cy="676275"/>
            </a:xfrm>
            <a:prstGeom prst="rect">
              <a:avLst/>
            </a:prstGeom>
            <a:solidFill>
              <a:srgbClr val="009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i="1" dirty="0">
                  <a:solidFill>
                    <a:schemeClr val="bg1"/>
                  </a:solidFill>
                  <a:cs typeface="+mn-ea"/>
                  <a:sym typeface="+mn-lt"/>
                </a:rPr>
                <a:t>03</a:t>
              </a:r>
              <a:endParaRPr lang="zh-CN" altLang="en-US" sz="2800" b="1" i="1" dirty="0">
                <a:solidFill>
                  <a:schemeClr val="bg1"/>
                </a:solidFill>
                <a:cs typeface="+mn-ea"/>
                <a:sym typeface="+mn-lt"/>
              </a:endParaRPr>
            </a:p>
          </p:txBody>
        </p:sp>
        <p:sp>
          <p:nvSpPr>
            <p:cNvPr id="62" name="文本框 18">
              <a:extLst>
                <a:ext uri="{FF2B5EF4-FFF2-40B4-BE49-F238E27FC236}">
                  <a16:creationId xmlns:a16="http://schemas.microsoft.com/office/drawing/2014/main" id="{2ED8A064-7232-4D49-B8E4-2FAB2B3E695A}"/>
                </a:ext>
              </a:extLst>
            </p:cNvPr>
            <p:cNvSpPr txBox="1"/>
            <p:nvPr/>
          </p:nvSpPr>
          <p:spPr>
            <a:xfrm>
              <a:off x="2531110" y="2390087"/>
              <a:ext cx="2592433"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dirty="0">
                  <a:ea typeface="思源黑体 CN Light" panose="020B0300000000000000" pitchFamily="34" charset="-122"/>
                  <a:cs typeface="+mn-ea"/>
                  <a:sym typeface="+mn-lt"/>
                </a:rPr>
                <a:t>研究结果</a:t>
              </a:r>
            </a:p>
          </p:txBody>
        </p:sp>
      </p:grpSp>
      <p:grpSp>
        <p:nvGrpSpPr>
          <p:cNvPr id="63" name="组合 62">
            <a:extLst>
              <a:ext uri="{FF2B5EF4-FFF2-40B4-BE49-F238E27FC236}">
                <a16:creationId xmlns:a16="http://schemas.microsoft.com/office/drawing/2014/main" id="{CD6C8604-6BCB-47BA-BEC6-037A82838A7F}"/>
              </a:ext>
            </a:extLst>
          </p:cNvPr>
          <p:cNvGrpSpPr/>
          <p:nvPr/>
        </p:nvGrpSpPr>
        <p:grpSpPr>
          <a:xfrm>
            <a:off x="6175241" y="2764537"/>
            <a:ext cx="3531881" cy="676275"/>
            <a:chOff x="1661795" y="2282782"/>
            <a:chExt cx="3531881" cy="676275"/>
          </a:xfrm>
        </p:grpSpPr>
        <p:sp>
          <p:nvSpPr>
            <p:cNvPr id="64" name="矩形 63">
              <a:extLst>
                <a:ext uri="{FF2B5EF4-FFF2-40B4-BE49-F238E27FC236}">
                  <a16:creationId xmlns:a16="http://schemas.microsoft.com/office/drawing/2014/main" id="{0AE3C47C-8006-4523-8FAE-8D9D447A7976}"/>
                </a:ext>
              </a:extLst>
            </p:cNvPr>
            <p:cNvSpPr/>
            <p:nvPr/>
          </p:nvSpPr>
          <p:spPr>
            <a:xfrm>
              <a:off x="1661795" y="2282782"/>
              <a:ext cx="676275" cy="676275"/>
            </a:xfrm>
            <a:prstGeom prst="rect">
              <a:avLst/>
            </a:prstGeom>
            <a:solidFill>
              <a:srgbClr val="009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i="1" dirty="0">
                  <a:solidFill>
                    <a:schemeClr val="bg1"/>
                  </a:solidFill>
                  <a:cs typeface="+mn-ea"/>
                  <a:sym typeface="+mn-lt"/>
                </a:rPr>
                <a:t>04</a:t>
              </a:r>
              <a:endParaRPr lang="zh-CN" altLang="en-US" sz="2800" b="1" i="1" dirty="0">
                <a:solidFill>
                  <a:schemeClr val="bg1"/>
                </a:solidFill>
                <a:cs typeface="+mn-ea"/>
                <a:sym typeface="+mn-lt"/>
              </a:endParaRPr>
            </a:p>
          </p:txBody>
        </p:sp>
        <p:sp>
          <p:nvSpPr>
            <p:cNvPr id="65" name="文本框 18">
              <a:extLst>
                <a:ext uri="{FF2B5EF4-FFF2-40B4-BE49-F238E27FC236}">
                  <a16:creationId xmlns:a16="http://schemas.microsoft.com/office/drawing/2014/main" id="{5DD47450-B7D5-4546-8E83-853B3AC5E482}"/>
                </a:ext>
              </a:extLst>
            </p:cNvPr>
            <p:cNvSpPr txBox="1"/>
            <p:nvPr/>
          </p:nvSpPr>
          <p:spPr>
            <a:xfrm>
              <a:off x="2601243" y="2387520"/>
              <a:ext cx="2592433"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400" b="1" dirty="0">
                  <a:latin typeface="思源黑体 CN Light" panose="020B0300000000000000" pitchFamily="34" charset="-122"/>
                  <a:ea typeface="思源黑体 CN Light" panose="020B0300000000000000" pitchFamily="34" charset="-122"/>
                  <a:cs typeface="+mn-ea"/>
                  <a:sym typeface="+mn-lt"/>
                </a:rPr>
                <a:t>创新特色</a:t>
              </a:r>
            </a:p>
          </p:txBody>
        </p:sp>
      </p:grpSp>
      <p:grpSp>
        <p:nvGrpSpPr>
          <p:cNvPr id="66" name="组合 65">
            <a:extLst>
              <a:ext uri="{FF2B5EF4-FFF2-40B4-BE49-F238E27FC236}">
                <a16:creationId xmlns:a16="http://schemas.microsoft.com/office/drawing/2014/main" id="{9A3D7A1D-8F04-40A9-9B3B-61133996CD1F}"/>
              </a:ext>
            </a:extLst>
          </p:cNvPr>
          <p:cNvGrpSpPr/>
          <p:nvPr/>
        </p:nvGrpSpPr>
        <p:grpSpPr>
          <a:xfrm>
            <a:off x="6175240" y="3743197"/>
            <a:ext cx="3643669" cy="676275"/>
            <a:chOff x="1661795" y="2282782"/>
            <a:chExt cx="3490778" cy="676275"/>
          </a:xfrm>
        </p:grpSpPr>
        <p:sp>
          <p:nvSpPr>
            <p:cNvPr id="67" name="矩形 66">
              <a:extLst>
                <a:ext uri="{FF2B5EF4-FFF2-40B4-BE49-F238E27FC236}">
                  <a16:creationId xmlns:a16="http://schemas.microsoft.com/office/drawing/2014/main" id="{D2103063-444E-4689-9AB4-301E35E6A704}"/>
                </a:ext>
              </a:extLst>
            </p:cNvPr>
            <p:cNvSpPr/>
            <p:nvPr/>
          </p:nvSpPr>
          <p:spPr>
            <a:xfrm>
              <a:off x="1661795" y="2282782"/>
              <a:ext cx="676275" cy="676275"/>
            </a:xfrm>
            <a:prstGeom prst="rect">
              <a:avLst/>
            </a:prstGeom>
            <a:solidFill>
              <a:srgbClr val="009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i="1" dirty="0">
                  <a:solidFill>
                    <a:schemeClr val="bg1"/>
                  </a:solidFill>
                  <a:cs typeface="+mn-ea"/>
                  <a:sym typeface="+mn-lt"/>
                </a:rPr>
                <a:t>05</a:t>
              </a:r>
              <a:endParaRPr lang="zh-CN" altLang="en-US" sz="2800" b="1" i="1" dirty="0">
                <a:solidFill>
                  <a:schemeClr val="bg1"/>
                </a:solidFill>
                <a:cs typeface="+mn-ea"/>
                <a:sym typeface="+mn-lt"/>
              </a:endParaRPr>
            </a:p>
          </p:txBody>
        </p:sp>
        <p:sp>
          <p:nvSpPr>
            <p:cNvPr id="68" name="文本框 18">
              <a:extLst>
                <a:ext uri="{FF2B5EF4-FFF2-40B4-BE49-F238E27FC236}">
                  <a16:creationId xmlns:a16="http://schemas.microsoft.com/office/drawing/2014/main" id="{80DDB15A-5353-4EE5-8CB5-18823F88413A}"/>
                </a:ext>
              </a:extLst>
            </p:cNvPr>
            <p:cNvSpPr txBox="1"/>
            <p:nvPr/>
          </p:nvSpPr>
          <p:spPr>
            <a:xfrm>
              <a:off x="1690825" y="2427020"/>
              <a:ext cx="3461748" cy="4247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99795">
                <a:lnSpc>
                  <a:spcPct val="90000"/>
                </a:lnSpc>
                <a:buClr>
                  <a:schemeClr val="bg2"/>
                </a:buClr>
                <a:buSzPct val="70000"/>
                <a:buFont typeface="Wingdings" panose="05000000000000000000" pitchFamily="2" charset="2"/>
                <a:buNone/>
              </a:pPr>
              <a:r>
                <a:rPr lang="zh-CN" altLang="en-US" sz="2400" b="1" dirty="0">
                  <a:latin typeface="思源黑体 CN Light" panose="020B0300000000000000" pitchFamily="34" charset="-122"/>
                  <a:ea typeface="思源黑体 CN Light" panose="020B0300000000000000" pitchFamily="34" charset="-122"/>
                  <a:cs typeface="+mn-ea"/>
                  <a:sym typeface="+mn-lt"/>
                </a:rPr>
                <a:t>个人体会</a:t>
              </a:r>
            </a:p>
          </p:txBody>
        </p:sp>
      </p:grpSp>
      <p:grpSp>
        <p:nvGrpSpPr>
          <p:cNvPr id="81" name="组合 80">
            <a:extLst>
              <a:ext uri="{FF2B5EF4-FFF2-40B4-BE49-F238E27FC236}">
                <a16:creationId xmlns:a16="http://schemas.microsoft.com/office/drawing/2014/main" id="{C60D64BC-C3AD-446F-BE4E-C4DD5819956D}"/>
              </a:ext>
            </a:extLst>
          </p:cNvPr>
          <p:cNvGrpSpPr/>
          <p:nvPr/>
        </p:nvGrpSpPr>
        <p:grpSpPr>
          <a:xfrm>
            <a:off x="681348" y="6422376"/>
            <a:ext cx="1555376" cy="143456"/>
            <a:chOff x="770729" y="5951975"/>
            <a:chExt cx="2775227" cy="255966"/>
          </a:xfrm>
        </p:grpSpPr>
        <p:grpSp>
          <p:nvGrpSpPr>
            <p:cNvPr id="76" name="组合 75">
              <a:extLst>
                <a:ext uri="{FF2B5EF4-FFF2-40B4-BE49-F238E27FC236}">
                  <a16:creationId xmlns:a16="http://schemas.microsoft.com/office/drawing/2014/main" id="{E8646F94-1523-489B-A14F-0726DA18FB6A}"/>
                </a:ext>
              </a:extLst>
            </p:cNvPr>
            <p:cNvGrpSpPr/>
            <p:nvPr/>
          </p:nvGrpSpPr>
          <p:grpSpPr>
            <a:xfrm>
              <a:off x="770729" y="5951975"/>
              <a:ext cx="1255841" cy="255966"/>
              <a:chOff x="770729" y="5951975"/>
              <a:chExt cx="1255841" cy="255966"/>
            </a:xfrm>
          </p:grpSpPr>
          <p:sp>
            <p:nvSpPr>
              <p:cNvPr id="73" name="椭圆 72">
                <a:extLst>
                  <a:ext uri="{FF2B5EF4-FFF2-40B4-BE49-F238E27FC236}">
                    <a16:creationId xmlns:a16="http://schemas.microsoft.com/office/drawing/2014/main" id="{D59E7B62-02F2-4223-AAA8-D17A3D75124A}"/>
                  </a:ext>
                </a:extLst>
              </p:cNvPr>
              <p:cNvSpPr/>
              <p:nvPr/>
            </p:nvSpPr>
            <p:spPr>
              <a:xfrm>
                <a:off x="770729" y="5951975"/>
                <a:ext cx="255966" cy="255966"/>
              </a:xfrm>
              <a:prstGeom prst="ellipse">
                <a:avLst/>
              </a:prstGeom>
              <a:solidFill>
                <a:srgbClr val="009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C099DAD-12A8-4421-91DF-C2539FBFD97C}"/>
                  </a:ext>
                </a:extLst>
              </p:cNvPr>
              <p:cNvSpPr/>
              <p:nvPr/>
            </p:nvSpPr>
            <p:spPr>
              <a:xfrm>
                <a:off x="1270667" y="5951975"/>
                <a:ext cx="255966" cy="255966"/>
              </a:xfrm>
              <a:prstGeom prst="ellipse">
                <a:avLst/>
              </a:prstGeom>
              <a:solidFill>
                <a:srgbClr val="009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999026EC-34A6-4C60-A735-0DFEE90B0D7A}"/>
                  </a:ext>
                </a:extLst>
              </p:cNvPr>
              <p:cNvSpPr/>
              <p:nvPr/>
            </p:nvSpPr>
            <p:spPr>
              <a:xfrm>
                <a:off x="1770604" y="5951975"/>
                <a:ext cx="255966" cy="255966"/>
              </a:xfrm>
              <a:prstGeom prst="ellipse">
                <a:avLst/>
              </a:prstGeom>
              <a:solidFill>
                <a:srgbClr val="009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a:extLst>
                <a:ext uri="{FF2B5EF4-FFF2-40B4-BE49-F238E27FC236}">
                  <a16:creationId xmlns:a16="http://schemas.microsoft.com/office/drawing/2014/main" id="{D0A4D864-B275-41A9-9F93-FC0927DE5465}"/>
                </a:ext>
              </a:extLst>
            </p:cNvPr>
            <p:cNvGrpSpPr/>
            <p:nvPr/>
          </p:nvGrpSpPr>
          <p:grpSpPr>
            <a:xfrm>
              <a:off x="2290115" y="5951975"/>
              <a:ext cx="1255841" cy="255966"/>
              <a:chOff x="770729" y="5951975"/>
              <a:chExt cx="1255841" cy="255966"/>
            </a:xfrm>
          </p:grpSpPr>
          <p:sp>
            <p:nvSpPr>
              <p:cNvPr id="78" name="椭圆 77">
                <a:extLst>
                  <a:ext uri="{FF2B5EF4-FFF2-40B4-BE49-F238E27FC236}">
                    <a16:creationId xmlns:a16="http://schemas.microsoft.com/office/drawing/2014/main" id="{D38C6B1F-9888-4D7F-8372-D6656A25DF96}"/>
                  </a:ext>
                </a:extLst>
              </p:cNvPr>
              <p:cNvSpPr/>
              <p:nvPr/>
            </p:nvSpPr>
            <p:spPr>
              <a:xfrm>
                <a:off x="770729" y="5951975"/>
                <a:ext cx="255966" cy="255966"/>
              </a:xfrm>
              <a:prstGeom prst="ellipse">
                <a:avLst/>
              </a:prstGeom>
              <a:solidFill>
                <a:srgbClr val="009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F018251C-1079-4502-9DDD-BA92043845FD}"/>
                  </a:ext>
                </a:extLst>
              </p:cNvPr>
              <p:cNvSpPr/>
              <p:nvPr/>
            </p:nvSpPr>
            <p:spPr>
              <a:xfrm>
                <a:off x="1270667" y="5951975"/>
                <a:ext cx="255966" cy="255966"/>
              </a:xfrm>
              <a:prstGeom prst="ellipse">
                <a:avLst/>
              </a:prstGeom>
              <a:solidFill>
                <a:srgbClr val="009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89B26A64-8570-45C7-9855-71502D03EE6D}"/>
                  </a:ext>
                </a:extLst>
              </p:cNvPr>
              <p:cNvSpPr/>
              <p:nvPr/>
            </p:nvSpPr>
            <p:spPr>
              <a:xfrm>
                <a:off x="1770604" y="5951975"/>
                <a:ext cx="255966" cy="255966"/>
              </a:xfrm>
              <a:prstGeom prst="ellipse">
                <a:avLst/>
              </a:prstGeom>
              <a:solidFill>
                <a:srgbClr val="009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 name="图片 1">
            <a:extLst>
              <a:ext uri="{FF2B5EF4-FFF2-40B4-BE49-F238E27FC236}">
                <a16:creationId xmlns:a16="http://schemas.microsoft.com/office/drawing/2014/main" id="{703D60DC-C682-F035-2BE6-C24C8D226096}"/>
              </a:ext>
            </a:extLst>
          </p:cNvPr>
          <p:cNvPicPr>
            <a:picLocks noChangeAspect="1"/>
          </p:cNvPicPr>
          <p:nvPr/>
        </p:nvPicPr>
        <p:blipFill>
          <a:blip r:embed="rId2">
            <a:alphaModFix amt="20000"/>
          </a:blip>
          <a:stretch>
            <a:fillRect/>
          </a:stretch>
        </p:blipFill>
        <p:spPr>
          <a:xfrm>
            <a:off x="6655186" y="4392284"/>
            <a:ext cx="5534279" cy="2486312"/>
          </a:xfrm>
          <a:prstGeom prst="rect">
            <a:avLst/>
          </a:prstGeom>
          <a:ln>
            <a:noFill/>
          </a:ln>
          <a:effectLst>
            <a:softEdge rad="112500"/>
          </a:effectLst>
        </p:spPr>
      </p:pic>
      <p:sp>
        <p:nvSpPr>
          <p:cNvPr id="4" name="文本框 11">
            <a:extLst>
              <a:ext uri="{FF2B5EF4-FFF2-40B4-BE49-F238E27FC236}">
                <a16:creationId xmlns:a16="http://schemas.microsoft.com/office/drawing/2014/main" id="{CF269C25-5B90-E66C-EAB0-08BEEBBB256F}"/>
              </a:ext>
            </a:extLst>
          </p:cNvPr>
          <p:cNvSpPr txBox="1"/>
          <p:nvPr/>
        </p:nvSpPr>
        <p:spPr>
          <a:xfrm>
            <a:off x="3778802" y="128588"/>
            <a:ext cx="5774670" cy="553998"/>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b="1" dirty="0">
                <a:solidFill>
                  <a:srgbClr val="009794"/>
                </a:solidFill>
                <a:latin typeface="思源黑体 CN Heavy" panose="020B0A00000000000000" pitchFamily="34" charset="-122"/>
                <a:ea typeface="思源黑体 CN Heavy" panose="020B0A00000000000000" pitchFamily="34" charset="-122"/>
                <a:cs typeface="+mn-ea"/>
                <a:sym typeface="+mn-lt"/>
              </a:rPr>
              <a:t>Leveraging A Medical Knowledge Graph into Large Language Models for  Diagnosis Prediction</a:t>
            </a:r>
            <a:endParaRPr lang="zh-CN" altLang="en-US" b="1" dirty="0">
              <a:solidFill>
                <a:srgbClr val="009794"/>
              </a:solidFill>
              <a:latin typeface="思源黑体 CN Heavy" panose="020B0A00000000000000" pitchFamily="34" charset="-122"/>
              <a:ea typeface="思源黑体 CN Heavy" panose="020B0A00000000000000" pitchFamily="34" charset="-122"/>
              <a:cs typeface="+mn-ea"/>
              <a:sym typeface="+mn-lt"/>
            </a:endParaRPr>
          </a:p>
        </p:txBody>
      </p:sp>
      <p:sp>
        <p:nvSpPr>
          <p:cNvPr id="6" name="文本框 11">
            <a:extLst>
              <a:ext uri="{FF2B5EF4-FFF2-40B4-BE49-F238E27FC236}">
                <a16:creationId xmlns:a16="http://schemas.microsoft.com/office/drawing/2014/main" id="{A9A7193A-77A0-A77C-0DBC-2E97032317B3}"/>
              </a:ext>
            </a:extLst>
          </p:cNvPr>
          <p:cNvSpPr txBox="1"/>
          <p:nvPr/>
        </p:nvSpPr>
        <p:spPr>
          <a:xfrm>
            <a:off x="3611212" y="762888"/>
            <a:ext cx="6085332"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rgbClr val="009794"/>
                </a:solidFill>
                <a:latin typeface="汉仪粗宋简" panose="02010600000101010101" pitchFamily="2" charset="-122"/>
                <a:ea typeface="汉仪粗宋简" panose="02010600000101010101" pitchFamily="2" charset="-122"/>
                <a:cs typeface="+mn-ea"/>
                <a:sym typeface="+mn-lt"/>
              </a:rPr>
              <a:t>将医疗知识图谱融入大语言模型以进行诊断预测</a:t>
            </a:r>
          </a:p>
        </p:txBody>
      </p:sp>
    </p:spTree>
    <p:extLst>
      <p:ext uri="{BB962C8B-B14F-4D97-AF65-F5344CB8AC3E}">
        <p14:creationId xmlns:p14="http://schemas.microsoft.com/office/powerpoint/2010/main" val="29324895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17">
            <a:extLst>
              <a:ext uri="{FF2B5EF4-FFF2-40B4-BE49-F238E27FC236}">
                <a16:creationId xmlns:a16="http://schemas.microsoft.com/office/drawing/2014/main" id="{36F6911F-89CC-4E90-8DC4-54A9FCC047E6}"/>
              </a:ext>
            </a:extLst>
          </p:cNvPr>
          <p:cNvSpPr txBox="1"/>
          <p:nvPr/>
        </p:nvSpPr>
        <p:spPr>
          <a:xfrm>
            <a:off x="476136" y="2239067"/>
            <a:ext cx="6266110" cy="38981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2900"/>
              </a:lnSpc>
              <a:spcBef>
                <a:spcPts val="600"/>
              </a:spcBef>
            </a:pPr>
            <a:r>
              <a:rPr lang="zh-CN" altLang="en-US" dirty="0">
                <a:latin typeface="Times New Roman" panose="02020603050405020304" pitchFamily="18" charset="0"/>
                <a:ea typeface="思源黑体 CN Light" panose="020B0300000000000000" pitchFamily="34" charset="-122"/>
                <a:cs typeface="Times New Roman" panose="02020603050405020304" pitchFamily="18" charset="0"/>
                <a:sym typeface="+mn-lt"/>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lt"/>
              </a:rPr>
              <a:t>随着</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lt"/>
              </a:rPr>
              <a:t>电子健康记录（</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mn-lt"/>
              </a:rPr>
              <a:t>EHR</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lt"/>
              </a:rPr>
              <a:t>（如图</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lt"/>
              </a:rPr>
              <a:t>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lt"/>
              </a:rPr>
              <a:t>）的广泛使用，临床笔记中包含的大量复杂信息给医疗从业人员带来了认知负担，可能导致诊断错误</a:t>
            </a:r>
            <a:r>
              <a:rPr lang="en-US" altLang="zh-CN" b="1" baseline="30000" dirty="0">
                <a:latin typeface="Times New Roman" panose="02020603050405020304" pitchFamily="18" charset="0"/>
                <a:ea typeface="微软雅黑" panose="020B0503020204020204" pitchFamily="34" charset="-122"/>
                <a:cs typeface="Times New Roman" panose="02020603050405020304" pitchFamily="18" charset="0"/>
                <a:sym typeface="+mn-lt"/>
              </a:rPr>
              <a:t>[2]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lt"/>
              </a:rPr>
              <a:t>。为了解决这一问题，本篇文献提出了一种将</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lt"/>
              </a:rPr>
              <a:t>医学知识图谱（</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mn-lt"/>
              </a:rPr>
              <a:t>KG</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lt"/>
              </a:rPr>
              <a:t>融入</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lt"/>
              </a:rPr>
              <a:t>大语言模型（</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mn-lt"/>
              </a:rPr>
              <a:t>LLMs</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lt"/>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lt"/>
              </a:rPr>
              <a:t>的创新方法，用于自动生成诊断。研究引入了一种名为</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sym typeface="+mn-lt"/>
              </a:rPr>
              <a:t>DR.KNOWS</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sym typeface="+mn-lt"/>
              </a:rPr>
              <a:t>的图模型</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lt"/>
              </a:rPr>
              <a:t>，借助临床诊断推理过程，利用来自美国国家医学图书馆的统一医学语言系统（</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lt"/>
              </a:rPr>
              <a:t>UMLS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lt"/>
              </a:rPr>
              <a:t>）构建知识图谱。研究表明，通过结合</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lt"/>
              </a:rPr>
              <a:t>LLMs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lt"/>
              </a:rPr>
              <a:t>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lt"/>
              </a:rPr>
              <a:t>KG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lt"/>
              </a:rPr>
              <a:t>，这种方法能够提高自动诊断的准确性，并提供可解释的诊断路径，为未来的人工智能诊断决策支持系统奠定了基础。</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19" name="文本框 16">
            <a:extLst>
              <a:ext uri="{FF2B5EF4-FFF2-40B4-BE49-F238E27FC236}">
                <a16:creationId xmlns:a16="http://schemas.microsoft.com/office/drawing/2014/main" id="{05AD1B1D-AF7E-4547-47CA-E46731652B39}"/>
              </a:ext>
            </a:extLst>
          </p:cNvPr>
          <p:cNvSpPr txBox="1"/>
          <p:nvPr/>
        </p:nvSpPr>
        <p:spPr>
          <a:xfrm>
            <a:off x="476136" y="1864855"/>
            <a:ext cx="2443736"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9794"/>
                </a:solidFill>
                <a:latin typeface="思源黑体 CN Light" panose="020B0300000000000000" pitchFamily="34" charset="-122"/>
                <a:ea typeface="思源黑体 CN Light" panose="020B0300000000000000" pitchFamily="34" charset="-122"/>
                <a:cs typeface="+mn-ea"/>
                <a:sym typeface="+mn-lt"/>
              </a:rPr>
              <a:t>文献综述</a:t>
            </a:r>
          </a:p>
        </p:txBody>
      </p:sp>
      <p:sp>
        <p:nvSpPr>
          <p:cNvPr id="24" name="内容占位符 23">
            <a:extLst>
              <a:ext uri="{FF2B5EF4-FFF2-40B4-BE49-F238E27FC236}">
                <a16:creationId xmlns:a16="http://schemas.microsoft.com/office/drawing/2014/main" id="{91974228-4C54-9F77-50F8-2144B4CB825C}"/>
              </a:ext>
            </a:extLst>
          </p:cNvPr>
          <p:cNvSpPr>
            <a:spLocks noGrp="1"/>
          </p:cNvSpPr>
          <p:nvPr>
            <p:ph sz="quarter" idx="13"/>
          </p:nvPr>
        </p:nvSpPr>
        <p:spPr/>
        <p:txBody>
          <a:bodyPr>
            <a:normAutofit/>
          </a:bodyPr>
          <a:lstStyle/>
          <a:p>
            <a:pPr marL="0" indent="0" algn="ctr">
              <a:buNone/>
            </a:pPr>
            <a:r>
              <a:rPr lang="zh-CN" altLang="en-US" dirty="0"/>
              <a:t>方法原理</a:t>
            </a:r>
            <a:endParaRPr lang="en-US" altLang="zh-CN" dirty="0"/>
          </a:p>
        </p:txBody>
      </p:sp>
      <p:sp>
        <p:nvSpPr>
          <p:cNvPr id="25" name="内容占位符 24">
            <a:extLst>
              <a:ext uri="{FF2B5EF4-FFF2-40B4-BE49-F238E27FC236}">
                <a16:creationId xmlns:a16="http://schemas.microsoft.com/office/drawing/2014/main" id="{8248081D-9698-2FD6-F53E-23F9DDDB0D66}"/>
              </a:ext>
            </a:extLst>
          </p:cNvPr>
          <p:cNvSpPr>
            <a:spLocks noGrp="1"/>
          </p:cNvSpPr>
          <p:nvPr>
            <p:ph sz="quarter" idx="14"/>
          </p:nvPr>
        </p:nvSpPr>
        <p:spPr/>
        <p:txBody>
          <a:bodyPr>
            <a:normAutofit/>
          </a:bodyPr>
          <a:lstStyle/>
          <a:p>
            <a:pPr marL="0" indent="0" algn="ctr">
              <a:buNone/>
            </a:pPr>
            <a:r>
              <a:rPr lang="zh-CN" altLang="en-US" dirty="0"/>
              <a:t>研究结果</a:t>
            </a:r>
            <a:endParaRPr lang="en-US" altLang="zh-CN" dirty="0"/>
          </a:p>
        </p:txBody>
      </p:sp>
      <p:sp>
        <p:nvSpPr>
          <p:cNvPr id="26" name="内容占位符 25">
            <a:extLst>
              <a:ext uri="{FF2B5EF4-FFF2-40B4-BE49-F238E27FC236}">
                <a16:creationId xmlns:a16="http://schemas.microsoft.com/office/drawing/2014/main" id="{F26766E7-AB11-8F59-BE40-9303DC87643E}"/>
              </a:ext>
            </a:extLst>
          </p:cNvPr>
          <p:cNvSpPr>
            <a:spLocks noGrp="1"/>
          </p:cNvSpPr>
          <p:nvPr>
            <p:ph sz="quarter" idx="15"/>
          </p:nvPr>
        </p:nvSpPr>
        <p:spPr/>
        <p:txBody>
          <a:bodyPr>
            <a:normAutofit/>
          </a:bodyPr>
          <a:lstStyle/>
          <a:p>
            <a:pPr marL="0" indent="0" algn="ctr">
              <a:buNone/>
            </a:pPr>
            <a:r>
              <a:rPr lang="zh-CN" altLang="en-US" dirty="0"/>
              <a:t>创新特色</a:t>
            </a:r>
          </a:p>
        </p:txBody>
      </p:sp>
      <p:sp>
        <p:nvSpPr>
          <p:cNvPr id="27" name="内容占位符 26">
            <a:extLst>
              <a:ext uri="{FF2B5EF4-FFF2-40B4-BE49-F238E27FC236}">
                <a16:creationId xmlns:a16="http://schemas.microsoft.com/office/drawing/2014/main" id="{D5BEF40C-5EF1-83CC-07F2-ECA9BAF74AA6}"/>
              </a:ext>
            </a:extLst>
          </p:cNvPr>
          <p:cNvSpPr>
            <a:spLocks noGrp="1"/>
          </p:cNvSpPr>
          <p:nvPr>
            <p:ph sz="quarter" idx="16"/>
          </p:nvPr>
        </p:nvSpPr>
        <p:spPr/>
        <p:txBody>
          <a:bodyPr>
            <a:normAutofit/>
          </a:bodyPr>
          <a:lstStyle/>
          <a:p>
            <a:pPr marL="0" indent="0" algn="ctr">
              <a:buNone/>
            </a:pPr>
            <a:r>
              <a:rPr lang="zh-CN" altLang="en-US" dirty="0"/>
              <a:t>个人体会</a:t>
            </a:r>
          </a:p>
        </p:txBody>
      </p:sp>
      <p:sp>
        <p:nvSpPr>
          <p:cNvPr id="2" name="内容占位符 1">
            <a:extLst>
              <a:ext uri="{FF2B5EF4-FFF2-40B4-BE49-F238E27FC236}">
                <a16:creationId xmlns:a16="http://schemas.microsoft.com/office/drawing/2014/main" id="{CAE32709-EE03-2807-D367-BEBA58F47F5E}"/>
              </a:ext>
            </a:extLst>
          </p:cNvPr>
          <p:cNvSpPr>
            <a:spLocks noGrp="1"/>
          </p:cNvSpPr>
          <p:nvPr>
            <p:ph sz="quarter" idx="17"/>
          </p:nvPr>
        </p:nvSpPr>
        <p:spPr/>
        <p:txBody>
          <a:bodyPr/>
          <a:lstStyle/>
          <a:p>
            <a:r>
              <a:rPr lang="zh-CN" altLang="en-US" dirty="0"/>
              <a:t>问题定义</a:t>
            </a:r>
          </a:p>
        </p:txBody>
      </p:sp>
      <p:pic>
        <p:nvPicPr>
          <p:cNvPr id="1026" name="Picture 2" descr="undefined">
            <a:extLst>
              <a:ext uri="{FF2B5EF4-FFF2-40B4-BE49-F238E27FC236}">
                <a16:creationId xmlns:a16="http://schemas.microsoft.com/office/drawing/2014/main" id="{54D88B7B-BD73-2599-FD50-6F69C8A93B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1452" y="1830118"/>
            <a:ext cx="4072940" cy="29344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775B539-AE34-A623-6172-796F82B9A299}"/>
              </a:ext>
            </a:extLst>
          </p:cNvPr>
          <p:cNvSpPr txBox="1"/>
          <p:nvPr/>
        </p:nvSpPr>
        <p:spPr>
          <a:xfrm>
            <a:off x="7135131" y="4803245"/>
            <a:ext cx="4325582" cy="246221"/>
          </a:xfrm>
          <a:prstGeom prst="rect">
            <a:avLst/>
          </a:prstGeom>
          <a:noFill/>
        </p:spPr>
        <p:txBody>
          <a:bodyPr wrap="square">
            <a:spAutoFit/>
          </a:bodyPr>
          <a:lstStyle/>
          <a:p>
            <a:pPr algn="ctr"/>
            <a:r>
              <a:rPr lang="zh-CN" altLang="en-US"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1 Sample view of an electronic health record</a:t>
            </a:r>
            <a:r>
              <a:rPr lang="zh-CN" altLang="en-US"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（源自</a:t>
            </a:r>
            <a:r>
              <a:rPr lang="en-US" altLang="zh-CN"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Wikipedia</a:t>
            </a:r>
            <a:r>
              <a:rPr lang="zh-CN" altLang="en-US"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17">
            <a:extLst>
              <a:ext uri="{FF2B5EF4-FFF2-40B4-BE49-F238E27FC236}">
                <a16:creationId xmlns:a16="http://schemas.microsoft.com/office/drawing/2014/main" id="{98BB15D2-00BC-A5D6-6C3A-D62FABCC72F0}"/>
              </a:ext>
            </a:extLst>
          </p:cNvPr>
          <p:cNvSpPr txBox="1"/>
          <p:nvPr/>
        </p:nvSpPr>
        <p:spPr>
          <a:xfrm>
            <a:off x="180452" y="6034390"/>
            <a:ext cx="11868123" cy="76944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[2] </a:t>
            </a:r>
            <a:r>
              <a:rPr lang="en-US" altLang="zh-CN" sz="11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Croskerry</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P. Diagnostic failure: A cognitive and affective approach[C]//Henriksen K, Battles JB, Marks ES, et al., editors. Advances in patient safety: From research to implementation (Volume 2: Concepts and methodology). Rockville (MD): Agency for Healthcare Research and Quality (US), 2005. Available from: https://www.ncbi.nlm.nih.gov/books/NBK20487/</a:t>
            </a:r>
          </a:p>
          <a:p>
            <a:pPr algn="just"/>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[3] </a:t>
            </a:r>
            <a:r>
              <a:rPr lang="zh-CN" altLang="en-US"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董建成</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a:t>
            </a:r>
            <a:r>
              <a:rPr lang="zh-CN" altLang="en-US"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医学信息学概论</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[M]. </a:t>
            </a:r>
            <a:r>
              <a:rPr lang="zh-CN" altLang="en-US"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北京</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a:t>
            </a:r>
            <a:r>
              <a:rPr lang="zh-CN" altLang="en-US"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人民卫生出版社</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2010: 133.</a:t>
            </a:r>
          </a:p>
          <a:p>
            <a:pPr algn="just"/>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[4] Brown PJ, </a:t>
            </a:r>
            <a:r>
              <a:rPr lang="en-US" altLang="zh-CN" sz="11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Marquard</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JL, </a:t>
            </a:r>
            <a:r>
              <a:rPr lang="en-US" altLang="zh-CN" sz="11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Amster</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B, </a:t>
            </a:r>
            <a:r>
              <a:rPr lang="en-US" altLang="zh-CN" sz="11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Romoser</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M, </a:t>
            </a:r>
            <a:r>
              <a:rPr lang="en-US" altLang="zh-CN" sz="11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Friderici</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J, Goff S, Fisher D. What do physicians read (and ignore) in electronic progress notes?[J]//Applied clinical informatics. 2014, 5(02): 430-444. </a:t>
            </a:r>
            <a:endPar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6" name="文本框 17">
            <a:extLst>
              <a:ext uri="{FF2B5EF4-FFF2-40B4-BE49-F238E27FC236}">
                <a16:creationId xmlns:a16="http://schemas.microsoft.com/office/drawing/2014/main" id="{EF056C24-494F-D026-3762-33983E97F8D1}"/>
              </a:ext>
            </a:extLst>
          </p:cNvPr>
          <p:cNvSpPr txBox="1"/>
          <p:nvPr/>
        </p:nvSpPr>
        <p:spPr>
          <a:xfrm>
            <a:off x="6742246" y="5005924"/>
            <a:ext cx="5026071" cy="1092607"/>
          </a:xfrm>
          <a:prstGeom prst="rect">
            <a:avLst/>
          </a:prstGeom>
          <a:noFill/>
          <a:ln w="28575">
            <a:solidFill>
              <a:schemeClr val="tx1"/>
            </a:solidFill>
            <a:prstDash val="dash"/>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600"/>
              </a:spcBef>
            </a:pPr>
            <a:r>
              <a:rPr lang="en-US" altLang="zh-CN" sz="1200" b="1" dirty="0">
                <a:latin typeface="Times New Roman" panose="02020603050405020304" pitchFamily="18" charset="0"/>
                <a:ea typeface="微软雅黑" panose="020B0503020204020204" pitchFamily="34" charset="-122"/>
                <a:cs typeface="Times New Roman" panose="02020603050405020304" pitchFamily="18" charset="0"/>
                <a:sym typeface="+mn-lt"/>
              </a:rPr>
              <a:t>TIPS: </a:t>
            </a:r>
            <a:r>
              <a:rPr lang="zh-CN" altLang="en-US" sz="1200" b="1" dirty="0">
                <a:latin typeface="Times New Roman" panose="02020603050405020304" pitchFamily="18" charset="0"/>
                <a:ea typeface="微软雅黑" panose="020B0503020204020204" pitchFamily="34" charset="-122"/>
                <a:cs typeface="Times New Roman" panose="02020603050405020304" pitchFamily="18" charset="0"/>
                <a:sym typeface="+mn-lt"/>
              </a:rPr>
              <a:t>电子健康记录（</a:t>
            </a:r>
            <a:r>
              <a:rPr lang="en-US" altLang="zh-CN" sz="1200" b="1" dirty="0">
                <a:latin typeface="Times New Roman" panose="02020603050405020304" pitchFamily="18" charset="0"/>
                <a:ea typeface="微软雅黑" panose="020B0503020204020204" pitchFamily="34" charset="-122"/>
                <a:cs typeface="Times New Roman" panose="02020603050405020304" pitchFamily="18" charset="0"/>
                <a:sym typeface="+mn-lt"/>
              </a:rPr>
              <a:t>EHR</a:t>
            </a:r>
            <a:r>
              <a:rPr lang="zh-CN" altLang="en-US" sz="1200" b="1" dirty="0">
                <a:latin typeface="Times New Roman" panose="02020603050405020304" pitchFamily="18" charset="0"/>
                <a:ea typeface="微软雅黑" panose="020B0503020204020204" pitchFamily="34" charset="-122"/>
                <a:cs typeface="Times New Roman" panose="02020603050405020304" pitchFamily="18" charset="0"/>
                <a:sym typeface="+mn-lt"/>
              </a:rPr>
              <a:t>）</a:t>
            </a:r>
            <a:endParaRPr lang="en-US" altLang="zh-CN" sz="1200" b="1" dirty="0">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gn="just">
              <a:spcBef>
                <a:spcPts val="600"/>
              </a:spcBef>
            </a:pPr>
            <a:r>
              <a:rPr lang="zh-CN" altLang="en-US" sz="12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电子健康记录是存储于计算机系统之中、面向个人提供服务、具有安全保密性能的终身个人健康档案。</a:t>
            </a:r>
            <a:r>
              <a:rPr lang="en-US" altLang="zh-CN" sz="1200" baseline="300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[3] </a:t>
            </a:r>
            <a:r>
              <a:rPr lang="zh-CN" altLang="en-US" sz="12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电子健康记录的一些组成部分包括叙述性文本、结构化数据输入和</a:t>
            </a:r>
            <a:r>
              <a:rPr lang="en-US" altLang="zh-CN" sz="12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a:t>
            </a:r>
            <a:r>
              <a:rPr lang="zh-CN" altLang="en-US" sz="12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或直接导入的患者数据，例如生命体征、实验室结果或药物清单。</a:t>
            </a:r>
            <a:r>
              <a:rPr lang="en-US" altLang="zh-CN" sz="1200" baseline="300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[4] </a:t>
            </a:r>
            <a:endParaRPr lang="en-US" altLang="zh-CN" sz="1400" baseline="3000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7" name="文本框 17">
            <a:extLst>
              <a:ext uri="{FF2B5EF4-FFF2-40B4-BE49-F238E27FC236}">
                <a16:creationId xmlns:a16="http://schemas.microsoft.com/office/drawing/2014/main" id="{FDBE81E2-BEEE-6415-B1B6-F6D1C236100F}"/>
              </a:ext>
            </a:extLst>
          </p:cNvPr>
          <p:cNvSpPr txBox="1"/>
          <p:nvPr/>
        </p:nvSpPr>
        <p:spPr>
          <a:xfrm>
            <a:off x="476136" y="1365912"/>
            <a:ext cx="11120778" cy="4356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3000"/>
              </a:lnSpc>
              <a:spcBef>
                <a:spcPts val="600"/>
              </a:spcBef>
            </a:pPr>
            <a:r>
              <a:rPr lang="zh-CN" altLang="en-US" b="1" u="sng" dirty="0">
                <a:effectLst>
                  <a:outerShdw blurRad="38100" dist="38100" dir="2700000" algn="tl">
                    <a:srgbClr val="000000">
                      <a:alpha val="43137"/>
                    </a:srgbClr>
                  </a:outerShdw>
                </a:effectLst>
                <a:latin typeface="Times New Roman" panose="02020603050405020304" pitchFamily="18" charset="0"/>
                <a:ea typeface="思源黑体 CN Light" panose="020B0300000000000000" pitchFamily="34" charset="-122"/>
                <a:cs typeface="Times New Roman" panose="02020603050405020304" pitchFamily="18" charset="0"/>
                <a:sym typeface="+mn-lt"/>
              </a:rPr>
              <a:t>探讨基于医疗知识图谱的模型如何为生成诊断的基础模型提供知识，提高自动诊断生成的准确性和可解释性</a:t>
            </a:r>
            <a:endParaRPr lang="en-US" altLang="zh-CN" sz="2000" b="1" u="sng"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8" name="文本框 16">
            <a:extLst>
              <a:ext uri="{FF2B5EF4-FFF2-40B4-BE49-F238E27FC236}">
                <a16:creationId xmlns:a16="http://schemas.microsoft.com/office/drawing/2014/main" id="{78915BCE-C354-9A4D-B9BF-2296093CD0AD}"/>
              </a:ext>
            </a:extLst>
          </p:cNvPr>
          <p:cNvSpPr txBox="1"/>
          <p:nvPr/>
        </p:nvSpPr>
        <p:spPr>
          <a:xfrm>
            <a:off x="476136" y="996404"/>
            <a:ext cx="178809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9794"/>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cs typeface="+mn-ea"/>
                <a:sym typeface="+mn-lt"/>
              </a:rPr>
              <a:t>核心问题</a:t>
            </a:r>
          </a:p>
        </p:txBody>
      </p:sp>
    </p:spTree>
    <p:extLst>
      <p:ext uri="{BB962C8B-B14F-4D97-AF65-F5344CB8AC3E}">
        <p14:creationId xmlns:p14="http://schemas.microsoft.com/office/powerpoint/2010/main" val="141774683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7523A-8890-9107-246D-19C6ED61B9C9}"/>
            </a:ext>
          </a:extLst>
        </p:cNvPr>
        <p:cNvGrpSpPr/>
        <p:nvPr/>
      </p:nvGrpSpPr>
      <p:grpSpPr>
        <a:xfrm>
          <a:off x="0" y="0"/>
          <a:ext cx="0" cy="0"/>
          <a:chOff x="0" y="0"/>
          <a:chExt cx="0" cy="0"/>
        </a:xfrm>
      </p:grpSpPr>
      <p:sp>
        <p:nvSpPr>
          <p:cNvPr id="31" name="文本框 17">
            <a:extLst>
              <a:ext uri="{FF2B5EF4-FFF2-40B4-BE49-F238E27FC236}">
                <a16:creationId xmlns:a16="http://schemas.microsoft.com/office/drawing/2014/main" id="{4179C9C5-85CC-D160-1660-150BF2C017B1}"/>
              </a:ext>
            </a:extLst>
          </p:cNvPr>
          <p:cNvSpPr txBox="1"/>
          <p:nvPr/>
        </p:nvSpPr>
        <p:spPr>
          <a:xfrm>
            <a:off x="429986" y="1652455"/>
            <a:ext cx="6001499" cy="42037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32000">
              <a:lnSpc>
                <a:spcPct val="12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近年来，</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LLM</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在多个领域展现了广泛的应用潜力。</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LLM</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基于深度学习和自然语言处理技术，已被广泛应用于生成式人工智能任务，如文本生成、对话系统等</a:t>
            </a:r>
            <a:r>
              <a:rPr lang="en-US" altLang="zh-CN" sz="1600" baseline="30000"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。在医学领域，</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LLM</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正在改变诊断、病例撰写等多方面的工作方式</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 LLM</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能够辅助医生生成医疗报告、改进患者沟通，并简化文档处理流程</a:t>
            </a:r>
            <a:r>
              <a:rPr lang="en-US" altLang="zh-CN" sz="1600" b="1" baseline="30000" dirty="0">
                <a:latin typeface="Times New Roman" panose="02020603050405020304" pitchFamily="18" charset="0"/>
                <a:ea typeface="微软雅黑" panose="020B0503020204020204" pitchFamily="34" charset="-122"/>
                <a:cs typeface="Times New Roman" panose="02020603050405020304" pitchFamily="18" charset="0"/>
              </a:rPr>
              <a:t>[6,7]</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例如</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ChatGPT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BioGPT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在医学诊断和文本生成中取得了与人类专家相当的表现</a:t>
            </a:r>
            <a:r>
              <a:rPr lang="en-US" altLang="zh-CN" sz="1600" baseline="30000" dirty="0">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u="sng" dirty="0">
                <a:latin typeface="Times New Roman" panose="02020603050405020304" pitchFamily="18" charset="0"/>
                <a:ea typeface="微软雅黑" panose="020B0503020204020204" pitchFamily="34" charset="-122"/>
                <a:cs typeface="Times New Roman" panose="02020603050405020304" pitchFamily="18" charset="0"/>
              </a:rPr>
              <a:t>周雪忠等人为 </a:t>
            </a:r>
            <a:r>
              <a:rPr lang="en-US" altLang="zh-CN" sz="1600" u="sng" dirty="0">
                <a:latin typeface="Times New Roman" panose="02020603050405020304" pitchFamily="18" charset="0"/>
                <a:ea typeface="微软雅黑" panose="020B0503020204020204" pitchFamily="34" charset="-122"/>
                <a:cs typeface="Times New Roman" panose="02020603050405020304" pitchFamily="18" charset="0"/>
              </a:rPr>
              <a:t>LLM </a:t>
            </a:r>
            <a:r>
              <a:rPr lang="zh-CN" altLang="en-US" sz="1600" u="sng" dirty="0">
                <a:latin typeface="Times New Roman" panose="02020603050405020304" pitchFamily="18" charset="0"/>
                <a:ea typeface="微软雅黑" panose="020B0503020204020204" pitchFamily="34" charset="-122"/>
                <a:cs typeface="Times New Roman" panose="02020603050405020304" pitchFamily="18" charset="0"/>
              </a:rPr>
              <a:t>中的生物医学知识设计了五个具体的识别和评估任务对</a:t>
            </a:r>
            <a:r>
              <a:rPr lang="en-US" altLang="zh-CN" sz="1600" u="sng" dirty="0">
                <a:latin typeface="Times New Roman" panose="02020603050405020304" pitchFamily="18" charset="0"/>
                <a:ea typeface="微软雅黑" panose="020B0503020204020204" pitchFamily="34" charset="-122"/>
                <a:cs typeface="Times New Roman" panose="02020603050405020304" pitchFamily="18" charset="0"/>
              </a:rPr>
              <a:t>LLM</a:t>
            </a:r>
            <a:r>
              <a:rPr lang="zh-CN" altLang="en-US" sz="1600" u="sng"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600" u="sng" dirty="0">
                <a:latin typeface="Times New Roman" panose="02020603050405020304" pitchFamily="18" charset="0"/>
                <a:ea typeface="微软雅黑" panose="020B0503020204020204" pitchFamily="34" charset="-122"/>
                <a:cs typeface="Times New Roman" panose="02020603050405020304" pitchFamily="18" charset="0"/>
              </a:rPr>
              <a:t>KB</a:t>
            </a:r>
            <a:r>
              <a:rPr lang="zh-CN" altLang="en-US" sz="1600" u="sng" dirty="0">
                <a:latin typeface="Times New Roman" panose="02020603050405020304" pitchFamily="18" charset="0"/>
                <a:ea typeface="微软雅黑" panose="020B0503020204020204" pitchFamily="34" charset="-122"/>
                <a:cs typeface="Times New Roman" panose="02020603050405020304" pitchFamily="18" charset="0"/>
              </a:rPr>
              <a:t>进行评估研究</a:t>
            </a:r>
            <a:r>
              <a:rPr lang="en-US" altLang="zh-CN" sz="1600" u="sng" baseline="30000" dirty="0">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1600" u="sng"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u="sng" dirty="0">
              <a:latin typeface="Times New Roman" panose="02020603050405020304" pitchFamily="18" charset="0"/>
              <a:ea typeface="微软雅黑" panose="020B0503020204020204" pitchFamily="34" charset="-122"/>
              <a:cs typeface="Times New Roman" panose="02020603050405020304" pitchFamily="18" charset="0"/>
            </a:endParaRPr>
          </a:p>
          <a:p>
            <a:pPr indent="432000">
              <a:lnSpc>
                <a:spcPct val="12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然而，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LLM</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在医学应用中仍面临许多挑战，包括对复杂医学上下文的理解有限、可能产生偏见或错误信息、以及在任务执行中的不一致性</a:t>
            </a:r>
            <a:r>
              <a:rPr lang="en-US" altLang="zh-CN" sz="1600" baseline="30000" dirty="0">
                <a:latin typeface="Times New Roman" panose="02020603050405020304" pitchFamily="18" charset="0"/>
                <a:ea typeface="微软雅黑" panose="020B0503020204020204" pitchFamily="34" charset="-122"/>
                <a:cs typeface="Times New Roman" panose="02020603050405020304" pitchFamily="18" charset="0"/>
              </a:rPr>
              <a:t>[7,9]</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。例如</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LLM</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可能无法准确评估医学知识的准确性和全面性，这在医疗决策和诊断中至关重要。为此许多学长也在优化这方面的缺陷，</a:t>
            </a:r>
            <a:r>
              <a:rPr lang="zh-CN" altLang="en-US" sz="1600" u="sng" dirty="0">
                <a:latin typeface="Times New Roman" panose="02020603050405020304" pitchFamily="18" charset="0"/>
                <a:ea typeface="微软雅黑" panose="020B0503020204020204" pitchFamily="34" charset="-122"/>
                <a:cs typeface="Times New Roman" panose="02020603050405020304" pitchFamily="18" charset="0"/>
              </a:rPr>
              <a:t>例如 </a:t>
            </a:r>
            <a:r>
              <a:rPr lang="en-US" altLang="zh-CN" sz="1600" u="sng"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Harrer</a:t>
            </a:r>
            <a:r>
              <a:rPr lang="en-US" altLang="zh-CN" sz="1600" u="sng" dirty="0">
                <a:latin typeface="Times New Roman" panose="02020603050405020304" pitchFamily="18" charset="0"/>
                <a:ea typeface="思源黑体 CN Light" panose="020B0300000000000000" pitchFamily="34" charset="-122"/>
                <a:cs typeface="Times New Roman" panose="02020603050405020304" pitchFamily="18" charset="0"/>
                <a:sym typeface="+mn-lt"/>
              </a:rPr>
              <a:t> S </a:t>
            </a:r>
            <a:r>
              <a:rPr lang="zh-CN" altLang="en-US" sz="1600" u="sng" dirty="0">
                <a:latin typeface="Times New Roman" panose="02020603050405020304" pitchFamily="18" charset="0"/>
                <a:ea typeface="思源黑体 CN Light" panose="020B0300000000000000" pitchFamily="34" charset="-122"/>
                <a:cs typeface="Times New Roman" panose="02020603050405020304" pitchFamily="18" charset="0"/>
                <a:sym typeface="+mn-lt"/>
              </a:rPr>
              <a:t>等人</a:t>
            </a:r>
            <a:r>
              <a:rPr lang="zh-CN" altLang="en-US" sz="1600" u="sng" dirty="0">
                <a:latin typeface="Times New Roman" panose="02020603050405020304" pitchFamily="18" charset="0"/>
                <a:ea typeface="微软雅黑" panose="020B0503020204020204" pitchFamily="34" charset="-122"/>
                <a:cs typeface="Times New Roman" panose="02020603050405020304" pitchFamily="18" charset="0"/>
              </a:rPr>
              <a:t>提出了基于医学知识图谱的评估框架，以量化</a:t>
            </a:r>
            <a:r>
              <a:rPr lang="en-US" altLang="zh-CN" sz="1600" u="sng" dirty="0">
                <a:latin typeface="Times New Roman" panose="02020603050405020304" pitchFamily="18" charset="0"/>
                <a:ea typeface="微软雅黑" panose="020B0503020204020204" pitchFamily="34" charset="-122"/>
                <a:cs typeface="Times New Roman" panose="02020603050405020304" pitchFamily="18" charset="0"/>
              </a:rPr>
              <a:t>LLM</a:t>
            </a:r>
            <a:r>
              <a:rPr lang="zh-CN" altLang="en-US" sz="1600" u="sng" dirty="0">
                <a:latin typeface="Times New Roman" panose="02020603050405020304" pitchFamily="18" charset="0"/>
                <a:ea typeface="微软雅黑" panose="020B0503020204020204" pitchFamily="34" charset="-122"/>
                <a:cs typeface="Times New Roman" panose="02020603050405020304" pitchFamily="18" charset="0"/>
              </a:rPr>
              <a:t>在医学知识处理中的表现</a:t>
            </a:r>
            <a:r>
              <a:rPr lang="en-US" altLang="zh-CN" sz="1600" u="sng" baseline="30000" dirty="0">
                <a:latin typeface="Times New Roman" panose="02020603050405020304" pitchFamily="18" charset="0"/>
                <a:ea typeface="微软雅黑" panose="020B0503020204020204" pitchFamily="34" charset="-122"/>
                <a:cs typeface="Times New Roman" panose="02020603050405020304" pitchFamily="18" charset="0"/>
              </a:rPr>
              <a:t>[9]</a:t>
            </a:r>
            <a:r>
              <a:rPr lang="zh-CN" altLang="en-US" sz="1600" u="sng"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9" name="文本框 16">
            <a:extLst>
              <a:ext uri="{FF2B5EF4-FFF2-40B4-BE49-F238E27FC236}">
                <a16:creationId xmlns:a16="http://schemas.microsoft.com/office/drawing/2014/main" id="{C941C4D5-6008-294E-8542-7718F1FED0A0}"/>
              </a:ext>
            </a:extLst>
          </p:cNvPr>
          <p:cNvSpPr txBox="1"/>
          <p:nvPr/>
        </p:nvSpPr>
        <p:spPr>
          <a:xfrm>
            <a:off x="429986" y="1190790"/>
            <a:ext cx="5506357"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9794"/>
                </a:solidFill>
                <a:latin typeface="思源黑体 CN Light" panose="020B0300000000000000" pitchFamily="34" charset="-122"/>
                <a:ea typeface="思源黑体 CN Light" panose="020B0300000000000000" pitchFamily="34" charset="-122"/>
                <a:cs typeface="+mn-ea"/>
                <a:sym typeface="+mn-lt"/>
              </a:rPr>
              <a:t>国内外研究现况</a:t>
            </a:r>
            <a:r>
              <a:rPr lang="en-US" altLang="zh-CN" sz="2400" b="1" dirty="0">
                <a:solidFill>
                  <a:srgbClr val="009794"/>
                </a:solidFill>
                <a:latin typeface="思源黑体 CN Light" panose="020B0300000000000000" pitchFamily="34" charset="-122"/>
                <a:ea typeface="思源黑体 CN Light" panose="020B0300000000000000" pitchFamily="34" charset="-122"/>
                <a:cs typeface="+mn-ea"/>
                <a:sym typeface="+mn-lt"/>
              </a:rPr>
              <a:t>——LLM &amp; </a:t>
            </a:r>
            <a:r>
              <a:rPr lang="zh-CN" altLang="en-US" sz="2400" b="1" dirty="0">
                <a:solidFill>
                  <a:srgbClr val="009794"/>
                </a:solidFill>
                <a:latin typeface="思源黑体 CN Light" panose="020B0300000000000000" pitchFamily="34" charset="-122"/>
                <a:ea typeface="思源黑体 CN Light" panose="020B0300000000000000" pitchFamily="34" charset="-122"/>
                <a:cs typeface="+mn-ea"/>
                <a:sym typeface="+mn-lt"/>
              </a:rPr>
              <a:t>医学领域</a:t>
            </a:r>
          </a:p>
        </p:txBody>
      </p:sp>
      <p:sp>
        <p:nvSpPr>
          <p:cNvPr id="24" name="内容占位符 23">
            <a:extLst>
              <a:ext uri="{FF2B5EF4-FFF2-40B4-BE49-F238E27FC236}">
                <a16:creationId xmlns:a16="http://schemas.microsoft.com/office/drawing/2014/main" id="{37587F3E-CB84-8B0E-4BAE-5440FE7A0C5C}"/>
              </a:ext>
            </a:extLst>
          </p:cNvPr>
          <p:cNvSpPr>
            <a:spLocks noGrp="1"/>
          </p:cNvSpPr>
          <p:nvPr>
            <p:ph sz="quarter" idx="13"/>
          </p:nvPr>
        </p:nvSpPr>
        <p:spPr/>
        <p:txBody>
          <a:bodyPr>
            <a:normAutofit/>
          </a:bodyPr>
          <a:lstStyle/>
          <a:p>
            <a:pPr marL="0" indent="0" algn="ctr">
              <a:buNone/>
            </a:pPr>
            <a:r>
              <a:rPr lang="zh-CN" altLang="en-US" dirty="0"/>
              <a:t>方法原理</a:t>
            </a:r>
            <a:endParaRPr lang="en-US" altLang="zh-CN" dirty="0"/>
          </a:p>
        </p:txBody>
      </p:sp>
      <p:sp>
        <p:nvSpPr>
          <p:cNvPr id="25" name="内容占位符 24">
            <a:extLst>
              <a:ext uri="{FF2B5EF4-FFF2-40B4-BE49-F238E27FC236}">
                <a16:creationId xmlns:a16="http://schemas.microsoft.com/office/drawing/2014/main" id="{713CF0B7-FCE0-E241-F601-6FE2E4063D43}"/>
              </a:ext>
            </a:extLst>
          </p:cNvPr>
          <p:cNvSpPr>
            <a:spLocks noGrp="1"/>
          </p:cNvSpPr>
          <p:nvPr>
            <p:ph sz="quarter" idx="14"/>
          </p:nvPr>
        </p:nvSpPr>
        <p:spPr/>
        <p:txBody>
          <a:bodyPr>
            <a:normAutofit/>
          </a:bodyPr>
          <a:lstStyle/>
          <a:p>
            <a:pPr marL="0" indent="0" algn="ctr">
              <a:buNone/>
            </a:pPr>
            <a:r>
              <a:rPr lang="zh-CN" altLang="en-US" dirty="0"/>
              <a:t>研究结果</a:t>
            </a:r>
            <a:endParaRPr lang="en-US" altLang="zh-CN" dirty="0"/>
          </a:p>
        </p:txBody>
      </p:sp>
      <p:sp>
        <p:nvSpPr>
          <p:cNvPr id="26" name="内容占位符 25">
            <a:extLst>
              <a:ext uri="{FF2B5EF4-FFF2-40B4-BE49-F238E27FC236}">
                <a16:creationId xmlns:a16="http://schemas.microsoft.com/office/drawing/2014/main" id="{D3FFD0B0-CA29-EA56-80AD-A176FE764B21}"/>
              </a:ext>
            </a:extLst>
          </p:cNvPr>
          <p:cNvSpPr>
            <a:spLocks noGrp="1"/>
          </p:cNvSpPr>
          <p:nvPr>
            <p:ph sz="quarter" idx="15"/>
          </p:nvPr>
        </p:nvSpPr>
        <p:spPr/>
        <p:txBody>
          <a:bodyPr>
            <a:normAutofit/>
          </a:bodyPr>
          <a:lstStyle/>
          <a:p>
            <a:pPr marL="0" indent="0" algn="ctr">
              <a:buNone/>
            </a:pPr>
            <a:r>
              <a:rPr lang="zh-CN" altLang="en-US" dirty="0"/>
              <a:t>创新特色</a:t>
            </a:r>
          </a:p>
        </p:txBody>
      </p:sp>
      <p:sp>
        <p:nvSpPr>
          <p:cNvPr id="27" name="内容占位符 26">
            <a:extLst>
              <a:ext uri="{FF2B5EF4-FFF2-40B4-BE49-F238E27FC236}">
                <a16:creationId xmlns:a16="http://schemas.microsoft.com/office/drawing/2014/main" id="{3680AB65-A934-EDCD-D39D-2C7886D0DB72}"/>
              </a:ext>
            </a:extLst>
          </p:cNvPr>
          <p:cNvSpPr>
            <a:spLocks noGrp="1"/>
          </p:cNvSpPr>
          <p:nvPr>
            <p:ph sz="quarter" idx="16"/>
          </p:nvPr>
        </p:nvSpPr>
        <p:spPr/>
        <p:txBody>
          <a:bodyPr>
            <a:normAutofit/>
          </a:bodyPr>
          <a:lstStyle/>
          <a:p>
            <a:pPr marL="0" indent="0" algn="ctr">
              <a:buNone/>
            </a:pPr>
            <a:r>
              <a:rPr lang="zh-CN" altLang="en-US" dirty="0"/>
              <a:t>个人体会</a:t>
            </a:r>
          </a:p>
        </p:txBody>
      </p:sp>
      <p:sp>
        <p:nvSpPr>
          <p:cNvPr id="2" name="内容占位符 1">
            <a:extLst>
              <a:ext uri="{FF2B5EF4-FFF2-40B4-BE49-F238E27FC236}">
                <a16:creationId xmlns:a16="http://schemas.microsoft.com/office/drawing/2014/main" id="{084B01AC-DE44-D427-72B9-D50E62EF74F5}"/>
              </a:ext>
            </a:extLst>
          </p:cNvPr>
          <p:cNvSpPr>
            <a:spLocks noGrp="1"/>
          </p:cNvSpPr>
          <p:nvPr>
            <p:ph sz="quarter" idx="17"/>
          </p:nvPr>
        </p:nvSpPr>
        <p:spPr/>
        <p:txBody>
          <a:bodyPr/>
          <a:lstStyle/>
          <a:p>
            <a:r>
              <a:rPr lang="zh-CN" altLang="en-US" dirty="0"/>
              <a:t>问题定义</a:t>
            </a:r>
          </a:p>
        </p:txBody>
      </p:sp>
      <p:pic>
        <p:nvPicPr>
          <p:cNvPr id="5" name="图片 4">
            <a:extLst>
              <a:ext uri="{FF2B5EF4-FFF2-40B4-BE49-F238E27FC236}">
                <a16:creationId xmlns:a16="http://schemas.microsoft.com/office/drawing/2014/main" id="{6579114C-2A01-E70B-2D96-22CCADB21C63}"/>
              </a:ext>
            </a:extLst>
          </p:cNvPr>
          <p:cNvPicPr>
            <a:picLocks noChangeAspect="1"/>
          </p:cNvPicPr>
          <p:nvPr/>
        </p:nvPicPr>
        <p:blipFill>
          <a:blip r:embed="rId2"/>
          <a:stretch>
            <a:fillRect/>
          </a:stretch>
        </p:blipFill>
        <p:spPr>
          <a:xfrm>
            <a:off x="6825555" y="808753"/>
            <a:ext cx="4646674" cy="2081734"/>
          </a:xfrm>
          <a:prstGeom prst="rect">
            <a:avLst/>
          </a:prstGeom>
        </p:spPr>
      </p:pic>
      <p:sp>
        <p:nvSpPr>
          <p:cNvPr id="6" name="文本框 5">
            <a:extLst>
              <a:ext uri="{FF2B5EF4-FFF2-40B4-BE49-F238E27FC236}">
                <a16:creationId xmlns:a16="http://schemas.microsoft.com/office/drawing/2014/main" id="{F7716CF6-7037-E086-277C-9DC194ED6078}"/>
              </a:ext>
            </a:extLst>
          </p:cNvPr>
          <p:cNvSpPr txBox="1"/>
          <p:nvPr/>
        </p:nvSpPr>
        <p:spPr>
          <a:xfrm>
            <a:off x="6581662" y="2935186"/>
            <a:ext cx="5134460" cy="938719"/>
          </a:xfrm>
          <a:prstGeom prst="rect">
            <a:avLst/>
          </a:prstGeom>
          <a:noFill/>
        </p:spPr>
        <p:txBody>
          <a:bodyPr wrap="square">
            <a:spAutoFit/>
          </a:bodyPr>
          <a:lstStyle/>
          <a:p>
            <a:pPr algn="ctr">
              <a:spcAft>
                <a:spcPts val="600"/>
              </a:spcAft>
            </a:pPr>
            <a:r>
              <a:rPr lang="zh-CN" altLang="en-US"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近年来现有大语言模型（大小超过 </a:t>
            </a:r>
            <a:r>
              <a:rPr lang="en-US" altLang="zh-CN"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10B</a:t>
            </a:r>
            <a:r>
              <a:rPr lang="zh-CN" altLang="en-US"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）的时间线</a:t>
            </a:r>
            <a:r>
              <a:rPr lang="en-US" altLang="zh-CN" sz="1000" baseline="300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[2] </a:t>
            </a:r>
            <a:endParaRPr lang="en-US" altLang="zh-CN" sz="1000" dirty="0">
              <a:latin typeface="Times New Roman" panose="02020603050405020304" pitchFamily="18" charset="0"/>
              <a:ea typeface="微软雅黑" panose="020B0503020204020204" pitchFamily="34" charset="-122"/>
              <a:cs typeface="Times New Roman" panose="02020603050405020304" pitchFamily="18" charset="0"/>
            </a:endParaRPr>
          </a:p>
          <a:p>
            <a:pPr>
              <a:spcAft>
                <a:spcPts val="600"/>
              </a:spcAft>
            </a:pPr>
            <a:r>
              <a:rPr lang="zh-CN" altLang="en-US" sz="1000" dirty="0">
                <a:latin typeface="Times New Roman" panose="02020603050405020304" pitchFamily="18" charset="0"/>
                <a:ea typeface="微软雅黑" panose="020B0503020204020204" pitchFamily="34" charset="-122"/>
                <a:cs typeface="Times New Roman" panose="02020603050405020304" pitchFamily="18" charset="0"/>
              </a:rPr>
              <a:t>        该时间线主要根据模型技术论文的发布日期（如提交到 </a:t>
            </a:r>
            <a:r>
              <a:rPr lang="en-US" altLang="zh-CN" sz="1000" dirty="0" err="1">
                <a:latin typeface="Times New Roman" panose="02020603050405020304" pitchFamily="18" charset="0"/>
                <a:ea typeface="微软雅黑" panose="020B0503020204020204" pitchFamily="34" charset="-122"/>
                <a:cs typeface="Times New Roman" panose="02020603050405020304" pitchFamily="18" charset="0"/>
              </a:rPr>
              <a:t>arXiv</a:t>
            </a: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000" dirty="0">
                <a:latin typeface="Times New Roman" panose="02020603050405020304" pitchFamily="18" charset="0"/>
                <a:ea typeface="微软雅黑" panose="020B0503020204020204" pitchFamily="34" charset="-122"/>
                <a:cs typeface="Times New Roman" panose="02020603050405020304" pitchFamily="18" charset="0"/>
              </a:rPr>
              <a:t>的日期）建立。如果没有相应的论文，图作者将模型的日期设置为其公开发布或宣布的最早时间。作者将具有公开可用模型检查点的 </a:t>
            </a: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LLM </a:t>
            </a:r>
            <a:r>
              <a:rPr lang="zh-CN" altLang="en-US" sz="1000" dirty="0">
                <a:latin typeface="Times New Roman" panose="02020603050405020304" pitchFamily="18" charset="0"/>
                <a:ea typeface="微软雅黑" panose="020B0503020204020204" pitchFamily="34" charset="-122"/>
                <a:cs typeface="Times New Roman" panose="02020603050405020304" pitchFamily="18" charset="0"/>
              </a:rPr>
              <a:t>标记为黄色。由于图表的空间限制，作者只包含具有公开报告的评估结果的 </a:t>
            </a: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LLM</a:t>
            </a:r>
            <a:r>
              <a:rPr lang="zh-CN" altLang="en-US" sz="10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9" name="文本框 17">
            <a:extLst>
              <a:ext uri="{FF2B5EF4-FFF2-40B4-BE49-F238E27FC236}">
                <a16:creationId xmlns:a16="http://schemas.microsoft.com/office/drawing/2014/main" id="{9BBCAE32-FF48-A25B-D5BC-F304E8CCE6BF}"/>
              </a:ext>
            </a:extLst>
          </p:cNvPr>
          <p:cNvSpPr txBox="1"/>
          <p:nvPr/>
        </p:nvSpPr>
        <p:spPr>
          <a:xfrm>
            <a:off x="103571" y="5919281"/>
            <a:ext cx="11868123" cy="9387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[5] </a:t>
            </a:r>
            <a:r>
              <a:rPr lang="en-US" altLang="zh-CN" sz="11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Bordes</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A, </a:t>
            </a:r>
            <a:r>
              <a:rPr lang="en-US" altLang="zh-CN" sz="11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Usunier</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N, Garcia-Duran A, Weston J, </a:t>
            </a:r>
            <a:r>
              <a:rPr lang="en-US" altLang="zh-CN" sz="11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Yakhnenko</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O. Translating embeddings for modeling multi-relational data[C]//Advances in Neural Information Processing Systems. 2013: 2787-2795.</a:t>
            </a:r>
          </a:p>
          <a:p>
            <a:pPr algn="just"/>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[6] Zhao W X, Zhou K, Li J, et al. A Survey of Large Language Models[C]//</a:t>
            </a:r>
            <a:r>
              <a:rPr lang="en-US" altLang="zh-CN" sz="11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arXiv</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Preprint arXiv:2303.18223, 2024.</a:t>
            </a:r>
          </a:p>
          <a:p>
            <a:pPr algn="just"/>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[7] Meng X, Yan X, Zhang K, et al. The application of large language models in medicine: A scoping review[J]//</a:t>
            </a:r>
            <a:r>
              <a:rPr lang="en-US" altLang="zh-CN" sz="11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iScience</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2024, 27: 109713.</a:t>
            </a:r>
          </a:p>
          <a:p>
            <a:pPr algn="just"/>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[8] Zhang F, Yang K, Zhao C, et al. Benchmarking biomedical relation knowledge in large language models[C]//Bioinformatics Research and Applications. 2024, 14955: 1-14.</a:t>
            </a:r>
          </a:p>
          <a:p>
            <a:pPr algn="just"/>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[9] </a:t>
            </a:r>
            <a:r>
              <a:rPr lang="en-US" altLang="zh-CN" sz="11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Harrer</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S. Attention is not all you need: the complicated case of ethically using large language models in healthcare and medicine[J]//</a:t>
            </a:r>
            <a:r>
              <a:rPr lang="en-US" altLang="zh-CN" sz="11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eBioMedicine</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2023, 90: 104512.</a:t>
            </a:r>
          </a:p>
        </p:txBody>
      </p:sp>
      <p:pic>
        <p:nvPicPr>
          <p:cNvPr id="11" name="图片 10">
            <a:extLst>
              <a:ext uri="{FF2B5EF4-FFF2-40B4-BE49-F238E27FC236}">
                <a16:creationId xmlns:a16="http://schemas.microsoft.com/office/drawing/2014/main" id="{6CA430F9-1AD5-C1F7-9B2E-64A7E4CD6D6A}"/>
              </a:ext>
            </a:extLst>
          </p:cNvPr>
          <p:cNvPicPr>
            <a:picLocks noChangeAspect="1"/>
          </p:cNvPicPr>
          <p:nvPr/>
        </p:nvPicPr>
        <p:blipFill>
          <a:blip r:embed="rId3"/>
          <a:stretch>
            <a:fillRect/>
          </a:stretch>
        </p:blipFill>
        <p:spPr>
          <a:xfrm>
            <a:off x="7190730" y="3856713"/>
            <a:ext cx="4155087" cy="1794394"/>
          </a:xfrm>
          <a:prstGeom prst="rect">
            <a:avLst/>
          </a:prstGeom>
        </p:spPr>
      </p:pic>
      <p:sp>
        <p:nvSpPr>
          <p:cNvPr id="12" name="文本框 11">
            <a:extLst>
              <a:ext uri="{FF2B5EF4-FFF2-40B4-BE49-F238E27FC236}">
                <a16:creationId xmlns:a16="http://schemas.microsoft.com/office/drawing/2014/main" id="{4B1DA602-845D-90C2-8D4C-ED0BDF590B75}"/>
              </a:ext>
            </a:extLst>
          </p:cNvPr>
          <p:cNvSpPr txBox="1"/>
          <p:nvPr/>
        </p:nvSpPr>
        <p:spPr>
          <a:xfrm>
            <a:off x="6469061" y="5634251"/>
            <a:ext cx="5336223" cy="246221"/>
          </a:xfrm>
          <a:prstGeom prst="rect">
            <a:avLst/>
          </a:prstGeom>
          <a:noFill/>
        </p:spPr>
        <p:txBody>
          <a:bodyPr wrap="square">
            <a:spAutoFit/>
          </a:bodyPr>
          <a:lstStyle/>
          <a:p>
            <a:pPr algn="ctr">
              <a:spcAft>
                <a:spcPts val="600"/>
              </a:spcAft>
            </a:pPr>
            <a:r>
              <a:rPr lang="zh-CN" altLang="en-US"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用于大语言模型的生物医学评估框架概述</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说明大语言模型评估过程的工作流程图</a:t>
            </a:r>
            <a:r>
              <a:rPr lang="en-US" altLang="zh-CN" sz="1000" baseline="300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[3] </a:t>
            </a:r>
            <a:endParaRPr lang="en-US" altLang="zh-CN" sz="10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039266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5FC54-4951-4D23-4050-7A180E6CA112}"/>
            </a:ext>
          </a:extLst>
        </p:cNvPr>
        <p:cNvGrpSpPr/>
        <p:nvPr/>
      </p:nvGrpSpPr>
      <p:grpSpPr>
        <a:xfrm>
          <a:off x="0" y="0"/>
          <a:ext cx="0" cy="0"/>
          <a:chOff x="0" y="0"/>
          <a:chExt cx="0" cy="0"/>
        </a:xfrm>
      </p:grpSpPr>
      <p:sp>
        <p:nvSpPr>
          <p:cNvPr id="31" name="文本框 17">
            <a:extLst>
              <a:ext uri="{FF2B5EF4-FFF2-40B4-BE49-F238E27FC236}">
                <a16:creationId xmlns:a16="http://schemas.microsoft.com/office/drawing/2014/main" id="{C29D53EF-8756-BFBB-868E-2E0D64ED262C}"/>
              </a:ext>
            </a:extLst>
          </p:cNvPr>
          <p:cNvSpPr txBox="1"/>
          <p:nvPr/>
        </p:nvSpPr>
        <p:spPr>
          <a:xfrm>
            <a:off x="429986" y="1652455"/>
            <a:ext cx="6001499" cy="42591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32000">
              <a:lnSpc>
                <a:spcPct val="120000"/>
              </a:lnSpc>
              <a:spcAft>
                <a:spcPts val="600"/>
              </a:spcAft>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电子健康记录（</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EHR</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）作为日常护理记录的电子标准化文档，已经在医疗行业里面广泛使用，对于确保患者护理的连续性至关重要。这些记录详细记录了患者的健康状况、诊断及治疗方案。</a:t>
            </a:r>
            <a:r>
              <a:rPr lang="en-US" altLang="zh-CN" sz="1600" baseline="30000" dirty="0">
                <a:latin typeface="Times New Roman" panose="02020603050405020304" pitchFamily="18" charset="0"/>
                <a:ea typeface="微软雅黑" panose="020B0503020204020204" pitchFamily="34" charset="-122"/>
                <a:cs typeface="Times New Roman" panose="02020603050405020304" pitchFamily="18" charset="0"/>
              </a:rPr>
              <a:t>[3,10]</a:t>
            </a:r>
          </a:p>
          <a:p>
            <a:pPr indent="432000">
              <a:lnSpc>
                <a:spcPct val="120000"/>
              </a:lnSpc>
              <a:spcAft>
                <a:spcPts val="600"/>
              </a:spcAft>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然而，随着</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EHR</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的不同规范的指定，以及临床中叙述的复杂性和冗长性语句不断增加，大量的</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EHR</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包含了许多重复信息，这给医疗人员带来了认知负担，并可能导致诊断错误。医生常常跳过冗长和重复的内容，依赖于决策捷径（决策启发式）</a:t>
            </a:r>
            <a:r>
              <a:rPr lang="en-US" altLang="zh-CN" sz="1600" baseline="30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，这进一步增加了误诊的风险。</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indent="432000">
              <a:lnSpc>
                <a:spcPct val="120000"/>
              </a:lnSpc>
              <a:spcAft>
                <a:spcPts val="600"/>
              </a:spcAft>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目前自动生成</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ERH</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主要依赖于大语言模型，许多学者运用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T5</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GPT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进行开发与评估</a:t>
            </a:r>
            <a:r>
              <a:rPr lang="en-US" altLang="zh-CN" sz="1600" baseline="30000" dirty="0">
                <a:latin typeface="Times New Roman" panose="02020603050405020304" pitchFamily="18" charset="0"/>
                <a:ea typeface="微软雅黑" panose="020B0503020204020204" pitchFamily="34" charset="-122"/>
                <a:cs typeface="Times New Roman" panose="02020603050405020304" pitchFamily="18" charset="0"/>
              </a:rPr>
              <a:t>[11,12]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，这表明大语言模型与</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ERH</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的结合研究受到了广泛关注。然而，自动诊断生成需要极高的准确性和可靠性。但模型可能生成误导性或虚假信息，导致诊断准确性受到影响</a:t>
            </a:r>
            <a:r>
              <a:rPr lang="en-US" altLang="zh-CN" sz="1600" baseline="30000" dirty="0">
                <a:latin typeface="Times New Roman" panose="02020603050405020304" pitchFamily="18" charset="0"/>
                <a:ea typeface="微软雅黑" panose="020B0503020204020204" pitchFamily="34" charset="-122"/>
                <a:cs typeface="Times New Roman" panose="02020603050405020304" pitchFamily="18" charset="0"/>
              </a:rPr>
              <a:t>[13]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，因此大语言模型在诊断预测的应用引发了一定的担忧。</a:t>
            </a:r>
          </a:p>
        </p:txBody>
      </p:sp>
      <p:sp>
        <p:nvSpPr>
          <p:cNvPr id="19" name="文本框 16">
            <a:extLst>
              <a:ext uri="{FF2B5EF4-FFF2-40B4-BE49-F238E27FC236}">
                <a16:creationId xmlns:a16="http://schemas.microsoft.com/office/drawing/2014/main" id="{B188E7D6-4814-D37C-E9CA-AA736411B936}"/>
              </a:ext>
            </a:extLst>
          </p:cNvPr>
          <p:cNvSpPr txBox="1"/>
          <p:nvPr/>
        </p:nvSpPr>
        <p:spPr>
          <a:xfrm>
            <a:off x="429986" y="1190790"/>
            <a:ext cx="5506357"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9794"/>
                </a:solidFill>
                <a:latin typeface="思源黑体 CN Light" panose="020B0300000000000000" pitchFamily="34" charset="-122"/>
                <a:ea typeface="思源黑体 CN Light" panose="020B0300000000000000" pitchFamily="34" charset="-122"/>
                <a:cs typeface="+mn-ea"/>
                <a:sym typeface="+mn-lt"/>
              </a:rPr>
              <a:t>国内外研究现况</a:t>
            </a:r>
            <a:r>
              <a:rPr lang="en-US" altLang="zh-CN" sz="2400" b="1" dirty="0">
                <a:solidFill>
                  <a:srgbClr val="009794"/>
                </a:solidFill>
                <a:latin typeface="思源黑体 CN Light" panose="020B0300000000000000" pitchFamily="34" charset="-122"/>
                <a:ea typeface="思源黑体 CN Light" panose="020B0300000000000000" pitchFamily="34" charset="-122"/>
                <a:cs typeface="+mn-ea"/>
                <a:sym typeface="+mn-lt"/>
              </a:rPr>
              <a:t>——EHR</a:t>
            </a:r>
            <a:r>
              <a:rPr lang="zh-CN" altLang="en-US" sz="2400" b="1" dirty="0">
                <a:solidFill>
                  <a:srgbClr val="009794"/>
                </a:solidFill>
                <a:latin typeface="思源黑体 CN Light" panose="020B0300000000000000" pitchFamily="34" charset="-122"/>
                <a:ea typeface="思源黑体 CN Light" panose="020B0300000000000000" pitchFamily="34" charset="-122"/>
                <a:cs typeface="+mn-ea"/>
                <a:sym typeface="+mn-lt"/>
              </a:rPr>
              <a:t>运用现况</a:t>
            </a:r>
          </a:p>
        </p:txBody>
      </p:sp>
      <p:sp>
        <p:nvSpPr>
          <p:cNvPr id="24" name="内容占位符 23">
            <a:extLst>
              <a:ext uri="{FF2B5EF4-FFF2-40B4-BE49-F238E27FC236}">
                <a16:creationId xmlns:a16="http://schemas.microsoft.com/office/drawing/2014/main" id="{30881999-B4FE-0D3B-0DEE-7A09EA5304C9}"/>
              </a:ext>
            </a:extLst>
          </p:cNvPr>
          <p:cNvSpPr>
            <a:spLocks noGrp="1"/>
          </p:cNvSpPr>
          <p:nvPr>
            <p:ph sz="quarter" idx="13"/>
          </p:nvPr>
        </p:nvSpPr>
        <p:spPr/>
        <p:txBody>
          <a:bodyPr>
            <a:normAutofit/>
          </a:bodyPr>
          <a:lstStyle/>
          <a:p>
            <a:pPr marL="0" indent="0" algn="ctr">
              <a:buNone/>
            </a:pPr>
            <a:r>
              <a:rPr lang="zh-CN" altLang="en-US" dirty="0"/>
              <a:t>方法原理</a:t>
            </a:r>
            <a:endParaRPr lang="en-US" altLang="zh-CN" dirty="0"/>
          </a:p>
        </p:txBody>
      </p:sp>
      <p:sp>
        <p:nvSpPr>
          <p:cNvPr id="25" name="内容占位符 24">
            <a:extLst>
              <a:ext uri="{FF2B5EF4-FFF2-40B4-BE49-F238E27FC236}">
                <a16:creationId xmlns:a16="http://schemas.microsoft.com/office/drawing/2014/main" id="{21021382-6EA9-93A4-2E98-3E334018C466}"/>
              </a:ext>
            </a:extLst>
          </p:cNvPr>
          <p:cNvSpPr>
            <a:spLocks noGrp="1"/>
          </p:cNvSpPr>
          <p:nvPr>
            <p:ph sz="quarter" idx="14"/>
          </p:nvPr>
        </p:nvSpPr>
        <p:spPr/>
        <p:txBody>
          <a:bodyPr>
            <a:normAutofit/>
          </a:bodyPr>
          <a:lstStyle/>
          <a:p>
            <a:pPr marL="0" indent="0" algn="ctr">
              <a:buNone/>
            </a:pPr>
            <a:r>
              <a:rPr lang="zh-CN" altLang="en-US" dirty="0"/>
              <a:t>研究结果</a:t>
            </a:r>
            <a:endParaRPr lang="en-US" altLang="zh-CN" dirty="0"/>
          </a:p>
        </p:txBody>
      </p:sp>
      <p:sp>
        <p:nvSpPr>
          <p:cNvPr id="26" name="内容占位符 25">
            <a:extLst>
              <a:ext uri="{FF2B5EF4-FFF2-40B4-BE49-F238E27FC236}">
                <a16:creationId xmlns:a16="http://schemas.microsoft.com/office/drawing/2014/main" id="{5BFD6B38-55FB-4196-86D9-7869CFCCA6B5}"/>
              </a:ext>
            </a:extLst>
          </p:cNvPr>
          <p:cNvSpPr>
            <a:spLocks noGrp="1"/>
          </p:cNvSpPr>
          <p:nvPr>
            <p:ph sz="quarter" idx="15"/>
          </p:nvPr>
        </p:nvSpPr>
        <p:spPr/>
        <p:txBody>
          <a:bodyPr>
            <a:normAutofit/>
          </a:bodyPr>
          <a:lstStyle/>
          <a:p>
            <a:pPr marL="0" indent="0" algn="ctr">
              <a:buNone/>
            </a:pPr>
            <a:r>
              <a:rPr lang="zh-CN" altLang="en-US" dirty="0"/>
              <a:t>创新特色</a:t>
            </a:r>
          </a:p>
        </p:txBody>
      </p:sp>
      <p:sp>
        <p:nvSpPr>
          <p:cNvPr id="27" name="内容占位符 26">
            <a:extLst>
              <a:ext uri="{FF2B5EF4-FFF2-40B4-BE49-F238E27FC236}">
                <a16:creationId xmlns:a16="http://schemas.microsoft.com/office/drawing/2014/main" id="{6BA5344B-0DF8-4902-46D6-C9E2D27FAF5F}"/>
              </a:ext>
            </a:extLst>
          </p:cNvPr>
          <p:cNvSpPr>
            <a:spLocks noGrp="1"/>
          </p:cNvSpPr>
          <p:nvPr>
            <p:ph sz="quarter" idx="16"/>
          </p:nvPr>
        </p:nvSpPr>
        <p:spPr/>
        <p:txBody>
          <a:bodyPr>
            <a:normAutofit/>
          </a:bodyPr>
          <a:lstStyle/>
          <a:p>
            <a:pPr marL="0" indent="0" algn="ctr">
              <a:buNone/>
            </a:pPr>
            <a:r>
              <a:rPr lang="zh-CN" altLang="en-US" dirty="0"/>
              <a:t>个人体会</a:t>
            </a:r>
          </a:p>
        </p:txBody>
      </p:sp>
      <p:sp>
        <p:nvSpPr>
          <p:cNvPr id="2" name="内容占位符 1">
            <a:extLst>
              <a:ext uri="{FF2B5EF4-FFF2-40B4-BE49-F238E27FC236}">
                <a16:creationId xmlns:a16="http://schemas.microsoft.com/office/drawing/2014/main" id="{94215993-A1AD-0998-CA09-66F3A45B3F86}"/>
              </a:ext>
            </a:extLst>
          </p:cNvPr>
          <p:cNvSpPr>
            <a:spLocks noGrp="1"/>
          </p:cNvSpPr>
          <p:nvPr>
            <p:ph sz="quarter" idx="17"/>
          </p:nvPr>
        </p:nvSpPr>
        <p:spPr/>
        <p:txBody>
          <a:bodyPr/>
          <a:lstStyle/>
          <a:p>
            <a:r>
              <a:rPr lang="zh-CN" altLang="en-US" dirty="0"/>
              <a:t>问题定义</a:t>
            </a:r>
          </a:p>
        </p:txBody>
      </p:sp>
      <p:sp>
        <p:nvSpPr>
          <p:cNvPr id="6" name="文本框 5">
            <a:extLst>
              <a:ext uri="{FF2B5EF4-FFF2-40B4-BE49-F238E27FC236}">
                <a16:creationId xmlns:a16="http://schemas.microsoft.com/office/drawing/2014/main" id="{CC8017B4-D907-EB41-AFBA-65D010912C99}"/>
              </a:ext>
            </a:extLst>
          </p:cNvPr>
          <p:cNvSpPr txBox="1"/>
          <p:nvPr/>
        </p:nvSpPr>
        <p:spPr>
          <a:xfrm>
            <a:off x="6248007" y="4989020"/>
            <a:ext cx="5546754" cy="784830"/>
          </a:xfrm>
          <a:prstGeom prst="rect">
            <a:avLst/>
          </a:prstGeom>
          <a:noFill/>
        </p:spPr>
        <p:txBody>
          <a:bodyPr wrap="square">
            <a:spAutoFit/>
          </a:bodyPr>
          <a:lstStyle/>
          <a:p>
            <a:pPr algn="ctr">
              <a:spcAft>
                <a:spcPts val="600"/>
              </a:spcAft>
            </a:pPr>
            <a:r>
              <a:rPr lang="zh-CN" altLang="en-US"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人工智能辅助诊断流程</a:t>
            </a:r>
            <a:r>
              <a:rPr lang="en-US" altLang="zh-CN" sz="1000" baseline="300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 </a:t>
            </a:r>
            <a:endParaRPr lang="en-US" altLang="zh-CN" sz="1000" dirty="0">
              <a:latin typeface="Times New Roman" panose="02020603050405020304" pitchFamily="18" charset="0"/>
              <a:ea typeface="微软雅黑" panose="020B0503020204020204" pitchFamily="34" charset="-122"/>
              <a:cs typeface="Times New Roman" panose="02020603050405020304" pitchFamily="18" charset="0"/>
            </a:endParaRPr>
          </a:p>
          <a:p>
            <a:pPr>
              <a:spcAft>
                <a:spcPts val="600"/>
              </a:spcAft>
            </a:pPr>
            <a:r>
              <a:rPr lang="zh-CN" altLang="en-US" sz="1000" dirty="0"/>
              <a:t>       首先病人入院并经过检查，医生输入患者的症状和病史信息后询问</a:t>
            </a:r>
            <a:r>
              <a:rPr lang="en-US" altLang="zh-CN" sz="1000" dirty="0"/>
              <a:t>AI</a:t>
            </a:r>
            <a:r>
              <a:rPr lang="zh-CN" altLang="en-US" sz="1000" dirty="0"/>
              <a:t>可能的诊断。</a:t>
            </a:r>
            <a:r>
              <a:rPr lang="en-US" altLang="zh-CN" sz="1000" dirty="0"/>
              <a:t>AI</a:t>
            </a:r>
            <a:r>
              <a:rPr lang="zh-CN" altLang="en-US" sz="1000" dirty="0"/>
              <a:t>通过一个</a:t>
            </a:r>
            <a:r>
              <a:rPr lang="en-US" altLang="zh-CN" sz="1000" dirty="0"/>
              <a:t>KG</a:t>
            </a:r>
            <a:r>
              <a:rPr lang="zh-CN" altLang="en-US" sz="1000" dirty="0"/>
              <a:t>推理出相关的疾病和症状关系，然后模型根据推理结果进行最终诊断预测，最终为医生提供一个可能诊断（例如图中根据输入内容诊断出了脓毒症和肺炎），供医生做出临床决策。</a:t>
            </a:r>
            <a:endParaRPr lang="zh-CN" altLang="en-US" sz="1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17">
            <a:extLst>
              <a:ext uri="{FF2B5EF4-FFF2-40B4-BE49-F238E27FC236}">
                <a16:creationId xmlns:a16="http://schemas.microsoft.com/office/drawing/2014/main" id="{89A66F2C-6A24-1019-62CC-C42744581488}"/>
              </a:ext>
            </a:extLst>
          </p:cNvPr>
          <p:cNvSpPr txBox="1"/>
          <p:nvPr/>
        </p:nvSpPr>
        <p:spPr>
          <a:xfrm>
            <a:off x="103571" y="5919281"/>
            <a:ext cx="11868123" cy="9387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[10] Brown PJ, </a:t>
            </a:r>
            <a:r>
              <a:rPr lang="en-US" altLang="zh-CN" sz="11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Marquard</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JL, </a:t>
            </a:r>
            <a:r>
              <a:rPr lang="en-US" altLang="zh-CN" sz="11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Amster</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B, </a:t>
            </a:r>
            <a:r>
              <a:rPr lang="en-US" altLang="zh-CN" sz="11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Romoser</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M, </a:t>
            </a:r>
            <a:r>
              <a:rPr lang="en-US" altLang="zh-CN" sz="11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Friderici</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J, Goff S, Fisher D. What do physicians read (and ignore) in electronic progress notes?[J]//Applied clinical informatics. 2014, 5(02): 430-444.</a:t>
            </a:r>
          </a:p>
          <a:p>
            <a:pPr algn="just"/>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[11] Gao Y, </a:t>
            </a:r>
            <a:r>
              <a:rPr lang="en-US" altLang="zh-CN" sz="11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Dligach</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D, Miller T, Xu D, </a:t>
            </a:r>
            <a:r>
              <a:rPr lang="en-US" altLang="zh-CN" sz="11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Churpek</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MM, Afshar M. Summarizing patients’ problems from hospital progress notes using pre-trained sequence-to-sequence models[C]//Proceedings of the 29th International Conference on Computational Linguistics. 2022: 2979-2991.</a:t>
            </a:r>
          </a:p>
          <a:p>
            <a:pPr algn="just"/>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[12] </a:t>
            </a:r>
            <a:r>
              <a:rPr lang="en-US" altLang="zh-CN" sz="11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Floridi</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L, </a:t>
            </a:r>
            <a:r>
              <a:rPr lang="en-US" altLang="zh-CN" sz="1100" dirty="0" err="1">
                <a:latin typeface="Times New Roman" panose="02020603050405020304" pitchFamily="18" charset="0"/>
                <a:ea typeface="思源黑体 CN Light" panose="020B0300000000000000" pitchFamily="34" charset="-122"/>
                <a:cs typeface="Times New Roman" panose="02020603050405020304" pitchFamily="18" charset="0"/>
                <a:sym typeface="+mn-lt"/>
              </a:rPr>
              <a:t>Chiriatti</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 M. GPT-3: Its nature, scope, limits, and consequences[J]//Minds and Machines. 2020, 30: 681-694.</a:t>
            </a:r>
          </a:p>
          <a:p>
            <a:pPr algn="just"/>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[13] Baumgartner C. The potential impact of ChatGPT in clinical and translational medicine[J]//Clinical and translational medicine. 2023, 13(3).</a:t>
            </a:r>
          </a:p>
        </p:txBody>
      </p:sp>
      <p:pic>
        <p:nvPicPr>
          <p:cNvPr id="7" name="图片 6">
            <a:extLst>
              <a:ext uri="{FF2B5EF4-FFF2-40B4-BE49-F238E27FC236}">
                <a16:creationId xmlns:a16="http://schemas.microsoft.com/office/drawing/2014/main" id="{8720428B-7EE7-42EF-24C5-ECF1DDFDEBCD}"/>
              </a:ext>
            </a:extLst>
          </p:cNvPr>
          <p:cNvPicPr>
            <a:picLocks noChangeAspect="1"/>
          </p:cNvPicPr>
          <p:nvPr/>
        </p:nvPicPr>
        <p:blipFill>
          <a:blip r:embed="rId2"/>
          <a:stretch>
            <a:fillRect/>
          </a:stretch>
        </p:blipFill>
        <p:spPr>
          <a:xfrm>
            <a:off x="6692596" y="915897"/>
            <a:ext cx="4657576" cy="3927692"/>
          </a:xfrm>
          <a:prstGeom prst="rect">
            <a:avLst/>
          </a:prstGeom>
        </p:spPr>
      </p:pic>
    </p:spTree>
    <p:extLst>
      <p:ext uri="{BB962C8B-B14F-4D97-AF65-F5344CB8AC3E}">
        <p14:creationId xmlns:p14="http://schemas.microsoft.com/office/powerpoint/2010/main" val="16952758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A3C120D-60F5-C2D4-DFEC-FB62A29E96D4}"/>
              </a:ext>
            </a:extLst>
          </p:cNvPr>
          <p:cNvSpPr>
            <a:spLocks noGrp="1"/>
          </p:cNvSpPr>
          <p:nvPr>
            <p:ph sz="quarter" idx="13"/>
          </p:nvPr>
        </p:nvSpPr>
        <p:spPr/>
        <p:txBody>
          <a:bodyPr/>
          <a:lstStyle/>
          <a:p>
            <a:pPr marL="0" indent="0" algn="ctr">
              <a:buNone/>
            </a:pPr>
            <a:r>
              <a:rPr lang="zh-CN" altLang="en-US" dirty="0"/>
              <a:t>方法原理</a:t>
            </a:r>
          </a:p>
        </p:txBody>
      </p:sp>
      <p:sp>
        <p:nvSpPr>
          <p:cNvPr id="4" name="内容占位符 3">
            <a:extLst>
              <a:ext uri="{FF2B5EF4-FFF2-40B4-BE49-F238E27FC236}">
                <a16:creationId xmlns:a16="http://schemas.microsoft.com/office/drawing/2014/main" id="{57F79874-A320-E1D7-3FCE-590A9F1EB6E5}"/>
              </a:ext>
            </a:extLst>
          </p:cNvPr>
          <p:cNvSpPr>
            <a:spLocks noGrp="1"/>
          </p:cNvSpPr>
          <p:nvPr>
            <p:ph sz="quarter" idx="14"/>
          </p:nvPr>
        </p:nvSpPr>
        <p:spPr/>
        <p:txBody>
          <a:bodyPr/>
          <a:lstStyle/>
          <a:p>
            <a:pPr marL="0" indent="0" algn="ctr">
              <a:buNone/>
            </a:pPr>
            <a:r>
              <a:rPr lang="zh-CN" altLang="en-US" dirty="0"/>
              <a:t>研究结果</a:t>
            </a:r>
            <a:endParaRPr lang="en-US" altLang="zh-CN" dirty="0"/>
          </a:p>
        </p:txBody>
      </p:sp>
      <p:sp>
        <p:nvSpPr>
          <p:cNvPr id="5" name="内容占位符 4">
            <a:extLst>
              <a:ext uri="{FF2B5EF4-FFF2-40B4-BE49-F238E27FC236}">
                <a16:creationId xmlns:a16="http://schemas.microsoft.com/office/drawing/2014/main" id="{52684B47-1CEB-A76A-3871-6329620B7EDF}"/>
              </a:ext>
            </a:extLst>
          </p:cNvPr>
          <p:cNvSpPr>
            <a:spLocks noGrp="1"/>
          </p:cNvSpPr>
          <p:nvPr>
            <p:ph sz="quarter" idx="15"/>
          </p:nvPr>
        </p:nvSpPr>
        <p:spPr/>
        <p:txBody>
          <a:bodyPr/>
          <a:lstStyle/>
          <a:p>
            <a:pPr marL="0" indent="0" algn="ctr">
              <a:buNone/>
            </a:pPr>
            <a:r>
              <a:rPr lang="zh-CN" altLang="en-US" dirty="0"/>
              <a:t>创新特色</a:t>
            </a:r>
          </a:p>
        </p:txBody>
      </p:sp>
      <p:sp>
        <p:nvSpPr>
          <p:cNvPr id="6" name="内容占位符 5">
            <a:extLst>
              <a:ext uri="{FF2B5EF4-FFF2-40B4-BE49-F238E27FC236}">
                <a16:creationId xmlns:a16="http://schemas.microsoft.com/office/drawing/2014/main" id="{C1D4D664-F00D-FFA9-AF68-1ADD10BFFE68}"/>
              </a:ext>
            </a:extLst>
          </p:cNvPr>
          <p:cNvSpPr>
            <a:spLocks noGrp="1"/>
          </p:cNvSpPr>
          <p:nvPr>
            <p:ph sz="quarter" idx="16"/>
          </p:nvPr>
        </p:nvSpPr>
        <p:spPr/>
        <p:txBody>
          <a:bodyPr/>
          <a:lstStyle/>
          <a:p>
            <a:pPr marL="0" indent="0" algn="ctr">
              <a:buNone/>
            </a:pPr>
            <a:r>
              <a:rPr lang="zh-CN" altLang="en-US" dirty="0"/>
              <a:t>个人体会</a:t>
            </a:r>
          </a:p>
        </p:txBody>
      </p:sp>
      <p:sp>
        <p:nvSpPr>
          <p:cNvPr id="7" name="内容占位符 6">
            <a:extLst>
              <a:ext uri="{FF2B5EF4-FFF2-40B4-BE49-F238E27FC236}">
                <a16:creationId xmlns:a16="http://schemas.microsoft.com/office/drawing/2014/main" id="{01AA0169-0719-FB2F-44AB-C34974AB762F}"/>
              </a:ext>
            </a:extLst>
          </p:cNvPr>
          <p:cNvSpPr>
            <a:spLocks noGrp="1"/>
          </p:cNvSpPr>
          <p:nvPr>
            <p:ph sz="quarter" idx="17"/>
          </p:nvPr>
        </p:nvSpPr>
        <p:spPr/>
        <p:txBody>
          <a:bodyPr/>
          <a:lstStyle/>
          <a:p>
            <a:pPr marL="0" indent="0" algn="ctr">
              <a:buNone/>
            </a:pPr>
            <a:r>
              <a:rPr lang="zh-CN" altLang="en-US" dirty="0"/>
              <a:t>问题定义</a:t>
            </a:r>
          </a:p>
        </p:txBody>
      </p:sp>
      <p:sp>
        <p:nvSpPr>
          <p:cNvPr id="8" name="文本框 17">
            <a:extLst>
              <a:ext uri="{FF2B5EF4-FFF2-40B4-BE49-F238E27FC236}">
                <a16:creationId xmlns:a16="http://schemas.microsoft.com/office/drawing/2014/main" id="{C2886122-9265-38B6-B3A3-BEB83EFE30C8}"/>
              </a:ext>
            </a:extLst>
          </p:cNvPr>
          <p:cNvSpPr txBox="1"/>
          <p:nvPr/>
        </p:nvSpPr>
        <p:spPr>
          <a:xfrm>
            <a:off x="429986" y="1427488"/>
            <a:ext cx="6001499" cy="27263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32000">
              <a:lnSpc>
                <a:spcPct val="12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作者通过研究整理集中在临床笔记的摘要，包括出院总结、患者就诊的实时总结以及问题和诊断列表，为后续进行的模型训练进行整理。作者的工作遵循先前研究者对于上述问题的研究进行整理，以相关患者病历问题和诊断摘要作为研究方向。</a:t>
            </a:r>
            <a:endParaRPr lang="en-US" altLang="zh-CN" sz="1600" u="sng" dirty="0">
              <a:latin typeface="Times New Roman" panose="02020603050405020304" pitchFamily="18" charset="0"/>
              <a:ea typeface="微软雅黑" panose="020B0503020204020204" pitchFamily="34" charset="-122"/>
              <a:cs typeface="Times New Roman" panose="02020603050405020304" pitchFamily="18" charset="0"/>
            </a:endParaRPr>
          </a:p>
          <a:p>
            <a:pPr indent="432000">
              <a:lnSpc>
                <a:spcPct val="12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作者进行整理发现，将</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KG</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整合到语言模型（</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LM</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）中已成为一种新兴趋势，因为这在一定程度上可以增强专家系统与大语言模型的事实知识可信度 ，特别是在特定领域的问答任务中 。作者通过</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KG</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的整理，整合到</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LLMs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中来预测诊断，并使用一种新的图模型来生成基于路径的提示。</a:t>
            </a:r>
          </a:p>
        </p:txBody>
      </p:sp>
      <p:sp>
        <p:nvSpPr>
          <p:cNvPr id="9" name="文本框 16">
            <a:extLst>
              <a:ext uri="{FF2B5EF4-FFF2-40B4-BE49-F238E27FC236}">
                <a16:creationId xmlns:a16="http://schemas.microsoft.com/office/drawing/2014/main" id="{3248F494-19F0-BAA6-F329-54C47ABBB8AF}"/>
              </a:ext>
            </a:extLst>
          </p:cNvPr>
          <p:cNvSpPr txBox="1"/>
          <p:nvPr/>
        </p:nvSpPr>
        <p:spPr>
          <a:xfrm>
            <a:off x="429986" y="1052907"/>
            <a:ext cx="2443736"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9794"/>
                </a:solidFill>
                <a:latin typeface="思源黑体 CN Light" panose="020B0300000000000000" pitchFamily="34" charset="-122"/>
                <a:ea typeface="思源黑体 CN Light" panose="020B0300000000000000" pitchFamily="34" charset="-122"/>
                <a:cs typeface="+mn-ea"/>
                <a:sym typeface="+mn-lt"/>
              </a:rPr>
              <a:t>相关工作</a:t>
            </a:r>
          </a:p>
        </p:txBody>
      </p:sp>
      <p:sp>
        <p:nvSpPr>
          <p:cNvPr id="10" name="文本框 16">
            <a:extLst>
              <a:ext uri="{FF2B5EF4-FFF2-40B4-BE49-F238E27FC236}">
                <a16:creationId xmlns:a16="http://schemas.microsoft.com/office/drawing/2014/main" id="{5FD89403-2A06-5EED-B794-BF1F7ADA4C6B}"/>
              </a:ext>
            </a:extLst>
          </p:cNvPr>
          <p:cNvSpPr txBox="1"/>
          <p:nvPr/>
        </p:nvSpPr>
        <p:spPr>
          <a:xfrm>
            <a:off x="6613073" y="1052907"/>
            <a:ext cx="2443736"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9794"/>
                </a:solidFill>
                <a:latin typeface="思源黑体 CN Light" panose="020B0300000000000000" pitchFamily="34" charset="-122"/>
                <a:ea typeface="思源黑体 CN Light" panose="020B0300000000000000" pitchFamily="34" charset="-122"/>
                <a:cs typeface="+mn-ea"/>
                <a:sym typeface="+mn-lt"/>
              </a:rPr>
              <a:t>数据集和环境</a:t>
            </a:r>
          </a:p>
        </p:txBody>
      </p:sp>
      <p:sp>
        <p:nvSpPr>
          <p:cNvPr id="11" name="文本框 17">
            <a:extLst>
              <a:ext uri="{FF2B5EF4-FFF2-40B4-BE49-F238E27FC236}">
                <a16:creationId xmlns:a16="http://schemas.microsoft.com/office/drawing/2014/main" id="{2A0691CD-3CD7-92FE-CF9B-0535261FC96B}"/>
              </a:ext>
            </a:extLst>
          </p:cNvPr>
          <p:cNvSpPr txBox="1"/>
          <p:nvPr/>
        </p:nvSpPr>
        <p:spPr>
          <a:xfrm>
            <a:off x="6613073" y="1416926"/>
            <a:ext cx="5506884" cy="5873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32000">
              <a:lnSpc>
                <a:spcPct val="120000"/>
              </a:lnSpc>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本研究使用了来自不同临床环境的两组进展记录：</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MIMIC-III </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IN-HOUSE HER </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数据集。</a:t>
            </a:r>
          </a:p>
        </p:txBody>
      </p:sp>
      <p:sp>
        <p:nvSpPr>
          <p:cNvPr id="14" name="文本框 16">
            <a:extLst>
              <a:ext uri="{FF2B5EF4-FFF2-40B4-BE49-F238E27FC236}">
                <a16:creationId xmlns:a16="http://schemas.microsoft.com/office/drawing/2014/main" id="{DDF88877-0C3F-D148-63D5-29B8EFFA34B9}"/>
              </a:ext>
            </a:extLst>
          </p:cNvPr>
          <p:cNvSpPr txBox="1"/>
          <p:nvPr/>
        </p:nvSpPr>
        <p:spPr>
          <a:xfrm>
            <a:off x="429986" y="4153875"/>
            <a:ext cx="358321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9794"/>
                </a:solidFill>
                <a:latin typeface="思源黑体 CN Light" panose="020B0300000000000000" pitchFamily="34" charset="-122"/>
                <a:ea typeface="思源黑体 CN Light" panose="020B0300000000000000" pitchFamily="34" charset="-122"/>
                <a:cs typeface="+mn-ea"/>
                <a:sym typeface="+mn-lt"/>
              </a:rPr>
              <a:t>研究将要解决的问题</a:t>
            </a:r>
          </a:p>
        </p:txBody>
      </p:sp>
      <p:sp>
        <p:nvSpPr>
          <p:cNvPr id="15" name="文本框 17">
            <a:extLst>
              <a:ext uri="{FF2B5EF4-FFF2-40B4-BE49-F238E27FC236}">
                <a16:creationId xmlns:a16="http://schemas.microsoft.com/office/drawing/2014/main" id="{3726FCDC-624B-18F8-530C-67577302E171}"/>
              </a:ext>
            </a:extLst>
          </p:cNvPr>
          <p:cNvSpPr txBox="1"/>
          <p:nvPr/>
        </p:nvSpPr>
        <p:spPr>
          <a:xfrm>
            <a:off x="429986" y="4569147"/>
            <a:ext cx="6001499" cy="213545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32000">
              <a:lnSpc>
                <a:spcPct val="120000"/>
              </a:lnSpc>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SOAP</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格式的每日进展记录将患者的主观症状、客观数据、评估和治疗计划进行结构化记录。</a:t>
            </a:r>
            <a:r>
              <a:rPr lang="zh-CN" altLang="en-US" sz="1600" b="1" u="sng" dirty="0">
                <a:latin typeface="Times New Roman" panose="02020603050405020304" pitchFamily="18" charset="0"/>
                <a:ea typeface="微软雅黑" panose="020B0503020204020204" pitchFamily="34" charset="-122"/>
                <a:cs typeface="Times New Roman" panose="02020603050405020304" pitchFamily="18" charset="0"/>
              </a:rPr>
              <a:t>本研究第一个任务是预测记录中计划部分中包含的问题和诊断列表。</a:t>
            </a:r>
            <a:endParaRPr lang="en-US" altLang="zh-CN" sz="1600" b="1" u="sng" dirty="0">
              <a:latin typeface="Times New Roman" panose="02020603050405020304" pitchFamily="18" charset="0"/>
              <a:ea typeface="微软雅黑" panose="020B0503020204020204" pitchFamily="34" charset="-122"/>
              <a:cs typeface="Times New Roman" panose="02020603050405020304" pitchFamily="18" charset="0"/>
            </a:endParaRPr>
          </a:p>
          <a:p>
            <a:pPr indent="432000">
              <a:lnSpc>
                <a:spcPct val="120000"/>
              </a:lnSpc>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UMLS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知识图谱通过语义关系和概念分类，帮助从患者病历中识别潜在诊断。</a:t>
            </a:r>
            <a:r>
              <a:rPr lang="zh-CN" altLang="en-US" sz="1600" b="1" u="sng" dirty="0">
                <a:latin typeface="Times New Roman" panose="02020603050405020304" pitchFamily="18" charset="0"/>
                <a:ea typeface="微软雅黑" panose="020B0503020204020204" pitchFamily="34" charset="-122"/>
                <a:cs typeface="Times New Roman" panose="02020603050405020304" pitchFamily="18" charset="0"/>
              </a:rPr>
              <a:t>本研究第二个任务是利用</a:t>
            </a:r>
            <a:r>
              <a:rPr lang="en-US" altLang="zh-CN" sz="1600" b="1" u="sng" dirty="0">
                <a:latin typeface="Times New Roman" panose="02020603050405020304" pitchFamily="18" charset="0"/>
                <a:ea typeface="微软雅黑" panose="020B0503020204020204" pitchFamily="34" charset="-122"/>
                <a:cs typeface="Times New Roman" panose="02020603050405020304" pitchFamily="18" charset="0"/>
              </a:rPr>
              <a:t>UMLS</a:t>
            </a:r>
            <a:r>
              <a:rPr lang="zh-CN" altLang="en-US" sz="1600" b="1" u="sng" dirty="0">
                <a:latin typeface="Times New Roman" panose="02020603050405020304" pitchFamily="18" charset="0"/>
                <a:ea typeface="微软雅黑" panose="020B0503020204020204" pitchFamily="34" charset="-122"/>
                <a:cs typeface="Times New Roman" panose="02020603050405020304" pitchFamily="18" charset="0"/>
              </a:rPr>
              <a:t>中的相关属性对概念进行分类，实现高效探索疾病关联，以及探索跨各种医学词汇的语义理解和知识发现。</a:t>
            </a:r>
          </a:p>
        </p:txBody>
      </p:sp>
      <p:sp>
        <p:nvSpPr>
          <p:cNvPr id="19" name="文本框 18">
            <a:extLst>
              <a:ext uri="{FF2B5EF4-FFF2-40B4-BE49-F238E27FC236}">
                <a16:creationId xmlns:a16="http://schemas.microsoft.com/office/drawing/2014/main" id="{05C07A38-C3A6-4564-F43E-D84F149DB023}"/>
              </a:ext>
            </a:extLst>
          </p:cNvPr>
          <p:cNvSpPr txBox="1"/>
          <p:nvPr/>
        </p:nvSpPr>
        <p:spPr>
          <a:xfrm>
            <a:off x="6705547" y="1945361"/>
            <a:ext cx="2291496"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sz="1000" b="1" dirty="0">
                <a:latin typeface="Times New Roman" panose="02020603050405020304" pitchFamily="18" charset="0"/>
                <a:ea typeface="微软雅黑" panose="020B0503020204020204" pitchFamily="34" charset="-122"/>
                <a:cs typeface="Times New Roman" panose="02020603050405020304" pitchFamily="18" charset="0"/>
              </a:rPr>
              <a:t>MIMIC-III</a:t>
            </a:r>
            <a:r>
              <a:rPr lang="zh-CN" altLang="zh-CN" sz="1000" dirty="0">
                <a:latin typeface="Times New Roman" panose="02020603050405020304" pitchFamily="18" charset="0"/>
                <a:ea typeface="微软雅黑" panose="020B0503020204020204" pitchFamily="34" charset="-122"/>
                <a:cs typeface="Times New Roman" panose="02020603050405020304" pitchFamily="18" charset="0"/>
              </a:rPr>
              <a:t>是最大的</a:t>
            </a:r>
            <a:r>
              <a:rPr lang="zh-CN" altLang="zh-CN" sz="1000" b="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公开</a:t>
            </a:r>
            <a:r>
              <a:rPr lang="zh-CN" altLang="zh-CN" sz="1000" dirty="0">
                <a:latin typeface="Times New Roman" panose="02020603050405020304" pitchFamily="18" charset="0"/>
                <a:ea typeface="微软雅黑" panose="020B0503020204020204" pitchFamily="34" charset="-122"/>
                <a:cs typeface="Times New Roman" panose="02020603050405020304" pitchFamily="18" charset="0"/>
              </a:rPr>
              <a:t>数据库之一，包含来自</a:t>
            </a: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Massachusetts Institute of Technology and Beth Israel Deaconess Medical Center (BIDMC)</a:t>
            </a:r>
            <a:r>
              <a:rPr lang="zh-CN" altLang="zh-CN" sz="1000" dirty="0">
                <a:latin typeface="Times New Roman" panose="02020603050405020304" pitchFamily="18" charset="0"/>
                <a:ea typeface="微软雅黑" panose="020B0503020204020204" pitchFamily="34" charset="-122"/>
                <a:cs typeface="Times New Roman" panose="02020603050405020304" pitchFamily="18" charset="0"/>
              </a:rPr>
              <a:t>，包含了</a:t>
            </a: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2001</a:t>
            </a:r>
            <a:r>
              <a:rPr lang="zh-CN" altLang="zh-CN" sz="1000" dirty="0">
                <a:latin typeface="Times New Roman" panose="02020603050405020304" pitchFamily="18" charset="0"/>
                <a:ea typeface="微软雅黑" panose="020B0503020204020204" pitchFamily="34" charset="-122"/>
                <a:cs typeface="Times New Roman" panose="02020603050405020304" pitchFamily="18" charset="0"/>
              </a:rPr>
              <a:t>年至</a:t>
            </a: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2012</a:t>
            </a:r>
            <a:r>
              <a:rPr lang="zh-CN" altLang="zh-CN" sz="1000" dirty="0">
                <a:latin typeface="Times New Roman" panose="02020603050405020304" pitchFamily="18" charset="0"/>
                <a:ea typeface="微软雅黑" panose="020B0503020204020204" pitchFamily="34" charset="-122"/>
                <a:cs typeface="Times New Roman" panose="02020603050405020304" pitchFamily="18" charset="0"/>
              </a:rPr>
              <a:t>年超过</a:t>
            </a: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38,000</a:t>
            </a:r>
            <a:r>
              <a:rPr lang="zh-CN" altLang="zh-CN" sz="1000" dirty="0">
                <a:latin typeface="Times New Roman" panose="02020603050405020304" pitchFamily="18" charset="0"/>
                <a:ea typeface="微软雅黑" panose="020B0503020204020204" pitchFamily="34" charset="-122"/>
                <a:cs typeface="Times New Roman" panose="02020603050405020304" pitchFamily="18" charset="0"/>
              </a:rPr>
              <a:t>名</a:t>
            </a: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ICU</a:t>
            </a:r>
            <a:r>
              <a:rPr lang="zh-CN" altLang="zh-CN" sz="1000" dirty="0">
                <a:latin typeface="Times New Roman" panose="02020603050405020304" pitchFamily="18" charset="0"/>
                <a:ea typeface="微软雅黑" panose="020B0503020204020204" pitchFamily="34" charset="-122"/>
                <a:cs typeface="Times New Roman" panose="02020603050405020304" pitchFamily="18" charset="0"/>
              </a:rPr>
              <a:t>病人数据。遵循</a:t>
            </a: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SOAP</a:t>
            </a:r>
            <a:r>
              <a:rPr lang="zh-CN" altLang="zh-CN" sz="1000" dirty="0">
                <a:latin typeface="Times New Roman" panose="02020603050405020304" pitchFamily="18" charset="0"/>
                <a:ea typeface="微软雅黑" panose="020B0503020204020204" pitchFamily="34" charset="-122"/>
                <a:cs typeface="Times New Roman" panose="02020603050405020304" pitchFamily="18" charset="0"/>
              </a:rPr>
              <a:t>格式记录病程记录。</a:t>
            </a:r>
          </a:p>
        </p:txBody>
      </p:sp>
      <p:sp>
        <p:nvSpPr>
          <p:cNvPr id="21" name="文本框 20">
            <a:extLst>
              <a:ext uri="{FF2B5EF4-FFF2-40B4-BE49-F238E27FC236}">
                <a16:creationId xmlns:a16="http://schemas.microsoft.com/office/drawing/2014/main" id="{7AFBE3E1-0BF8-7644-DC4A-C916840E8A5C}"/>
              </a:ext>
            </a:extLst>
          </p:cNvPr>
          <p:cNvSpPr txBox="1"/>
          <p:nvPr/>
        </p:nvSpPr>
        <p:spPr>
          <a:xfrm>
            <a:off x="9056809" y="1945361"/>
            <a:ext cx="2705206"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ltLang="zh-CN" sz="1000" b="1" dirty="0">
                <a:latin typeface="Times New Roman" panose="02020603050405020304" pitchFamily="18" charset="0"/>
                <a:ea typeface="微软雅黑" panose="020B0503020204020204" pitchFamily="34" charset="-122"/>
                <a:cs typeface="Times New Roman" panose="02020603050405020304" pitchFamily="18" charset="0"/>
              </a:rPr>
              <a:t>IN-HOUSE EHR</a:t>
            </a:r>
            <a:r>
              <a:rPr lang="zh-CN" altLang="zh-CN" sz="1000" dirty="0">
                <a:latin typeface="Times New Roman" panose="02020603050405020304" pitchFamily="18" charset="0"/>
                <a:ea typeface="微软雅黑" panose="020B0503020204020204" pitchFamily="34" charset="-122"/>
                <a:cs typeface="Times New Roman" panose="02020603050405020304" pitchFamily="18" charset="0"/>
              </a:rPr>
              <a:t>数据</a:t>
            </a:r>
            <a:r>
              <a:rPr lang="zh-CN" altLang="en-US" sz="1000" dirty="0">
                <a:latin typeface="Times New Roman" panose="02020603050405020304" pitchFamily="18" charset="0"/>
                <a:ea typeface="微软雅黑" panose="020B0503020204020204" pitchFamily="34" charset="-122"/>
                <a:cs typeface="Times New Roman" panose="02020603050405020304" pitchFamily="18" charset="0"/>
              </a:rPr>
              <a:t>集</a:t>
            </a:r>
            <a:r>
              <a:rPr lang="zh-CN" altLang="zh-CN" sz="1000" dirty="0">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EHR</a:t>
            </a:r>
            <a:r>
              <a:rPr lang="zh-CN" altLang="zh-CN" sz="1000" dirty="0">
                <a:latin typeface="Times New Roman" panose="02020603050405020304" pitchFamily="18" charset="0"/>
                <a:ea typeface="微软雅黑" panose="020B0503020204020204" pitchFamily="34" charset="-122"/>
                <a:cs typeface="Times New Roman" panose="02020603050405020304" pitchFamily="18" charset="0"/>
              </a:rPr>
              <a:t>的一个私有子集（</a:t>
            </a:r>
            <a:r>
              <a:rPr lang="zh-CN" altLang="zh-CN" sz="1000" b="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强隐私数据</a:t>
            </a:r>
            <a:r>
              <a:rPr lang="zh-CN" altLang="zh-CN" sz="1000" dirty="0">
                <a:latin typeface="Times New Roman" panose="02020603050405020304" pitchFamily="18" charset="0"/>
                <a:ea typeface="微软雅黑" panose="020B0503020204020204" pitchFamily="34" charset="-122"/>
                <a:cs typeface="Times New Roman" panose="02020603050405020304" pitchFamily="18" charset="0"/>
              </a:rPr>
              <a:t>），包含</a:t>
            </a: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2008</a:t>
            </a:r>
            <a:r>
              <a:rPr lang="zh-CN" altLang="zh-CN" sz="1000" dirty="0">
                <a:latin typeface="Times New Roman" panose="02020603050405020304" pitchFamily="18" charset="0"/>
                <a:ea typeface="微软雅黑" panose="020B0503020204020204" pitchFamily="34" charset="-122"/>
                <a:cs typeface="Times New Roman" panose="02020603050405020304" pitchFamily="18" charset="0"/>
              </a:rPr>
              <a:t>年至</a:t>
            </a: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2021</a:t>
            </a:r>
            <a:r>
              <a:rPr lang="zh-CN" altLang="zh-CN" sz="1000" dirty="0">
                <a:latin typeface="Times New Roman" panose="02020603050405020304" pitchFamily="18" charset="0"/>
                <a:ea typeface="微软雅黑" panose="020B0503020204020204" pitchFamily="34" charset="-122"/>
                <a:cs typeface="Times New Roman" panose="02020603050405020304" pitchFamily="18" charset="0"/>
              </a:rPr>
              <a:t>年间在美国一家医院住院的成年患者。与</a:t>
            </a: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MIMIC</a:t>
            </a:r>
            <a:r>
              <a:rPr lang="zh-CN" altLang="zh-CN" sz="1000" dirty="0">
                <a:latin typeface="Times New Roman" panose="02020603050405020304" pitchFamily="18" charset="0"/>
                <a:ea typeface="微软雅黑" panose="020B0503020204020204" pitchFamily="34" charset="-122"/>
                <a:cs typeface="Times New Roman" panose="02020603050405020304" pitchFamily="18" charset="0"/>
              </a:rPr>
              <a:t>集相比，</a:t>
            </a: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IN-HOUSE</a:t>
            </a:r>
            <a:r>
              <a:rPr lang="zh-CN" altLang="zh-CN" sz="1000" dirty="0">
                <a:latin typeface="Times New Roman" panose="02020603050405020304" pitchFamily="18" charset="0"/>
                <a:ea typeface="微软雅黑" panose="020B0503020204020204" pitchFamily="34" charset="-122"/>
                <a:cs typeface="Times New Roman" panose="02020603050405020304" pitchFamily="18" charset="0"/>
              </a:rPr>
              <a:t>集涵盖了所有医院环境的病程记录，包括急诊科、普通内科病房、亚专科病房等。遵循</a:t>
            </a: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SOAP</a:t>
            </a:r>
            <a:r>
              <a:rPr lang="zh-CN" altLang="zh-CN" sz="1000" dirty="0">
                <a:latin typeface="Times New Roman" panose="02020603050405020304" pitchFamily="18" charset="0"/>
                <a:ea typeface="微软雅黑" panose="020B0503020204020204" pitchFamily="34" charset="-122"/>
                <a:cs typeface="Times New Roman" panose="02020603050405020304" pitchFamily="18" charset="0"/>
              </a:rPr>
              <a:t>格式记录病程记录。</a:t>
            </a:r>
          </a:p>
        </p:txBody>
      </p:sp>
      <p:sp>
        <p:nvSpPr>
          <p:cNvPr id="22" name="文本框 17">
            <a:extLst>
              <a:ext uri="{FF2B5EF4-FFF2-40B4-BE49-F238E27FC236}">
                <a16:creationId xmlns:a16="http://schemas.microsoft.com/office/drawing/2014/main" id="{93535E82-1DF6-1B08-C80E-66176D806FF0}"/>
              </a:ext>
            </a:extLst>
          </p:cNvPr>
          <p:cNvSpPr txBox="1"/>
          <p:nvPr/>
        </p:nvSpPr>
        <p:spPr>
          <a:xfrm>
            <a:off x="6685116" y="2940244"/>
            <a:ext cx="5076898" cy="21723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Aft>
                <a:spcPts val="300"/>
              </a:spcAft>
            </a:pP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项目使用了</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种不同的计算环境进行训练：</a:t>
            </a:r>
          </a:p>
          <a:p>
            <a:pPr indent="432000">
              <a:lnSpc>
                <a:spcPct val="120000"/>
              </a:lnSpc>
              <a:spcAft>
                <a:spcPts val="300"/>
              </a:spcAft>
            </a:pP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公共</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EHR</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数据集（</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MIMIC-III</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）是在</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Google</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云计算（</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GCP</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）上完成的，利用</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1-2</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个</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NVIDIA A100 40GB GPU</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和一台配备</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个</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RTX 3090 Ti 24GB GPU</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的传统服务器。</a:t>
            </a:r>
          </a:p>
          <a:p>
            <a:pPr indent="432000">
              <a:lnSpc>
                <a:spcPct val="120000"/>
              </a:lnSpc>
              <a:spcAft>
                <a:spcPts val="300"/>
              </a:spcAft>
            </a:pP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受保护健康信息的私有</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EHR</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数据集（</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IN-HOUSE EHR</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）在存储在医院研究实验室内的工作站上进行训练，配备一个</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NVIDIA V100 32GB GPU</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，确保受电子保护健康信息</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(ePHI) </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的机密性、完整性和可用性。</a:t>
            </a:r>
          </a:p>
        </p:txBody>
      </p:sp>
      <p:pic>
        <p:nvPicPr>
          <p:cNvPr id="24" name="图片 23">
            <a:extLst>
              <a:ext uri="{FF2B5EF4-FFF2-40B4-BE49-F238E27FC236}">
                <a16:creationId xmlns:a16="http://schemas.microsoft.com/office/drawing/2014/main" id="{BDD73B31-D981-B7BB-086D-95CC09ABF375}"/>
              </a:ext>
            </a:extLst>
          </p:cNvPr>
          <p:cNvPicPr>
            <a:picLocks noChangeAspect="1"/>
          </p:cNvPicPr>
          <p:nvPr/>
        </p:nvPicPr>
        <p:blipFill>
          <a:blip r:embed="rId2"/>
          <a:stretch>
            <a:fillRect/>
          </a:stretch>
        </p:blipFill>
        <p:spPr>
          <a:xfrm>
            <a:off x="7585089" y="5035155"/>
            <a:ext cx="3416739" cy="914497"/>
          </a:xfrm>
          <a:prstGeom prst="rect">
            <a:avLst/>
          </a:prstGeom>
        </p:spPr>
      </p:pic>
      <p:sp>
        <p:nvSpPr>
          <p:cNvPr id="25" name="文本框 24">
            <a:extLst>
              <a:ext uri="{FF2B5EF4-FFF2-40B4-BE49-F238E27FC236}">
                <a16:creationId xmlns:a16="http://schemas.microsoft.com/office/drawing/2014/main" id="{462F8EF4-4E95-CAD6-3A3C-323529D277ED}"/>
              </a:ext>
            </a:extLst>
          </p:cNvPr>
          <p:cNvSpPr txBox="1"/>
          <p:nvPr/>
        </p:nvSpPr>
        <p:spPr>
          <a:xfrm>
            <a:off x="6431485" y="5919281"/>
            <a:ext cx="5546754" cy="938719"/>
          </a:xfrm>
          <a:prstGeom prst="rect">
            <a:avLst/>
          </a:prstGeom>
          <a:noFill/>
        </p:spPr>
        <p:txBody>
          <a:bodyPr wrap="square">
            <a:spAutoFit/>
          </a:bodyPr>
          <a:lstStyle/>
          <a:p>
            <a:pPr algn="ctr">
              <a:spcAft>
                <a:spcPts val="600"/>
              </a:spcAft>
            </a:pPr>
            <a:r>
              <a:rPr lang="zh-CN" altLang="en-US"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5  </a:t>
            </a:r>
            <a:r>
              <a:rPr lang="zh-CN" altLang="en-US"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两个 </a:t>
            </a:r>
            <a:r>
              <a:rPr lang="en-US" altLang="zh-CN"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EHR </a:t>
            </a:r>
            <a:r>
              <a:rPr lang="zh-CN" altLang="en-US"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数据集（</a:t>
            </a:r>
            <a:r>
              <a:rPr lang="en-US" altLang="zh-CN"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MIMIC-III </a:t>
            </a:r>
            <a:r>
              <a:rPr lang="zh-CN" altLang="en-US"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IN-HOUSE HER </a:t>
            </a:r>
            <a:r>
              <a:rPr lang="zh-CN" altLang="en-US"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数据集）的输入和输出</a:t>
            </a:r>
            <a:r>
              <a:rPr lang="en-US" altLang="zh-CN"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CUI</a:t>
            </a:r>
            <a:r>
              <a:rPr lang="zh-CN" altLang="en-US"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000" dirty="0"/>
              <a:t>UMLS</a:t>
            </a:r>
            <a:r>
              <a:rPr lang="zh-CN" altLang="en-US" sz="1000" dirty="0"/>
              <a:t>中概念唯一标识符</a:t>
            </a:r>
            <a:r>
              <a:rPr lang="zh-CN" altLang="en-US"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）的平均数量。 </a:t>
            </a:r>
            <a:r>
              <a:rPr lang="en-US" altLang="zh-CN" sz="1000" baseline="30000" dirty="0">
                <a:latin typeface="Times New Roman" panose="02020603050405020304" pitchFamily="18" charset="0"/>
                <a:ea typeface="思源黑体 CN Light" panose="020B0300000000000000" pitchFamily="34" charset="-122"/>
                <a:cs typeface="Times New Roman" panose="02020603050405020304" pitchFamily="18" charset="0"/>
                <a:sym typeface="+mn-lt"/>
              </a:rPr>
              <a:t>[1] </a:t>
            </a:r>
          </a:p>
          <a:p>
            <a:pPr>
              <a:spcAft>
                <a:spcPts val="600"/>
              </a:spcAft>
            </a:pPr>
            <a:r>
              <a:rPr lang="zh-CN" altLang="en-US" sz="1000" dirty="0"/>
              <a:t>       </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IN-HOUSE</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数据集包含所有医院环境，</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MIMIC-III</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数据集则专注于</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ICU</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000" dirty="0" err="1">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AbstCon</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代表模型在预测诊断时使用抽象概念的比例，反映了</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CUI</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与输出的诊断概念中，通过抽象推理生成的比例，反应了抽象推理的贡献大小。</a:t>
            </a:r>
          </a:p>
        </p:txBody>
      </p:sp>
    </p:spTree>
    <p:extLst>
      <p:ext uri="{BB962C8B-B14F-4D97-AF65-F5344CB8AC3E}">
        <p14:creationId xmlns:p14="http://schemas.microsoft.com/office/powerpoint/2010/main" val="208343171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83157-3D7F-1DDA-03E3-2F76316F5A38}"/>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C74C24E0-84B2-E094-F8DF-B706DA953DDC}"/>
              </a:ext>
            </a:extLst>
          </p:cNvPr>
          <p:cNvSpPr>
            <a:spLocks noGrp="1"/>
          </p:cNvSpPr>
          <p:nvPr>
            <p:ph sz="quarter" idx="13"/>
          </p:nvPr>
        </p:nvSpPr>
        <p:spPr/>
        <p:txBody>
          <a:bodyPr/>
          <a:lstStyle/>
          <a:p>
            <a:pPr marL="0" indent="0" algn="ctr">
              <a:buNone/>
            </a:pPr>
            <a:r>
              <a:rPr lang="zh-CN" altLang="en-US" dirty="0"/>
              <a:t>方法原理</a:t>
            </a:r>
          </a:p>
        </p:txBody>
      </p:sp>
      <p:sp>
        <p:nvSpPr>
          <p:cNvPr id="4" name="内容占位符 3">
            <a:extLst>
              <a:ext uri="{FF2B5EF4-FFF2-40B4-BE49-F238E27FC236}">
                <a16:creationId xmlns:a16="http://schemas.microsoft.com/office/drawing/2014/main" id="{F11BC4DD-E2C0-2926-394F-A2B223B5E804}"/>
              </a:ext>
            </a:extLst>
          </p:cNvPr>
          <p:cNvSpPr>
            <a:spLocks noGrp="1"/>
          </p:cNvSpPr>
          <p:nvPr>
            <p:ph sz="quarter" idx="14"/>
          </p:nvPr>
        </p:nvSpPr>
        <p:spPr/>
        <p:txBody>
          <a:bodyPr/>
          <a:lstStyle/>
          <a:p>
            <a:pPr marL="0" indent="0" algn="ctr">
              <a:buNone/>
            </a:pPr>
            <a:r>
              <a:rPr lang="zh-CN" altLang="en-US" dirty="0"/>
              <a:t>研究结果</a:t>
            </a:r>
            <a:endParaRPr lang="en-US" altLang="zh-CN" dirty="0"/>
          </a:p>
        </p:txBody>
      </p:sp>
      <p:sp>
        <p:nvSpPr>
          <p:cNvPr id="5" name="内容占位符 4">
            <a:extLst>
              <a:ext uri="{FF2B5EF4-FFF2-40B4-BE49-F238E27FC236}">
                <a16:creationId xmlns:a16="http://schemas.microsoft.com/office/drawing/2014/main" id="{389CF09C-C864-0E6B-F752-3F06CF674F7F}"/>
              </a:ext>
            </a:extLst>
          </p:cNvPr>
          <p:cNvSpPr>
            <a:spLocks noGrp="1"/>
          </p:cNvSpPr>
          <p:nvPr>
            <p:ph sz="quarter" idx="15"/>
          </p:nvPr>
        </p:nvSpPr>
        <p:spPr/>
        <p:txBody>
          <a:bodyPr/>
          <a:lstStyle/>
          <a:p>
            <a:pPr marL="0" indent="0" algn="ctr">
              <a:buNone/>
            </a:pPr>
            <a:r>
              <a:rPr lang="zh-CN" altLang="en-US" dirty="0"/>
              <a:t>创新特色</a:t>
            </a:r>
          </a:p>
        </p:txBody>
      </p:sp>
      <p:sp>
        <p:nvSpPr>
          <p:cNvPr id="6" name="内容占位符 5">
            <a:extLst>
              <a:ext uri="{FF2B5EF4-FFF2-40B4-BE49-F238E27FC236}">
                <a16:creationId xmlns:a16="http://schemas.microsoft.com/office/drawing/2014/main" id="{C76FB8AE-9F70-2510-7E0B-E02E1581E79D}"/>
              </a:ext>
            </a:extLst>
          </p:cNvPr>
          <p:cNvSpPr>
            <a:spLocks noGrp="1"/>
          </p:cNvSpPr>
          <p:nvPr>
            <p:ph sz="quarter" idx="16"/>
          </p:nvPr>
        </p:nvSpPr>
        <p:spPr/>
        <p:txBody>
          <a:bodyPr/>
          <a:lstStyle/>
          <a:p>
            <a:pPr marL="0" indent="0" algn="ctr">
              <a:buNone/>
            </a:pPr>
            <a:r>
              <a:rPr lang="zh-CN" altLang="en-US" dirty="0"/>
              <a:t>个人体会</a:t>
            </a:r>
          </a:p>
        </p:txBody>
      </p:sp>
      <p:sp>
        <p:nvSpPr>
          <p:cNvPr id="7" name="内容占位符 6">
            <a:extLst>
              <a:ext uri="{FF2B5EF4-FFF2-40B4-BE49-F238E27FC236}">
                <a16:creationId xmlns:a16="http://schemas.microsoft.com/office/drawing/2014/main" id="{8B7ECD05-FD37-4E65-4CB9-CEDC7CFCEA0E}"/>
              </a:ext>
            </a:extLst>
          </p:cNvPr>
          <p:cNvSpPr>
            <a:spLocks noGrp="1"/>
          </p:cNvSpPr>
          <p:nvPr>
            <p:ph sz="quarter" idx="17"/>
          </p:nvPr>
        </p:nvSpPr>
        <p:spPr/>
        <p:txBody>
          <a:bodyPr/>
          <a:lstStyle/>
          <a:p>
            <a:pPr marL="0" indent="0" algn="ctr">
              <a:buNone/>
            </a:pPr>
            <a:r>
              <a:rPr lang="zh-CN" altLang="en-US" dirty="0"/>
              <a:t>问题定义</a:t>
            </a:r>
          </a:p>
        </p:txBody>
      </p:sp>
      <p:sp>
        <p:nvSpPr>
          <p:cNvPr id="8" name="文本框 17">
            <a:extLst>
              <a:ext uri="{FF2B5EF4-FFF2-40B4-BE49-F238E27FC236}">
                <a16:creationId xmlns:a16="http://schemas.microsoft.com/office/drawing/2014/main" id="{E33FD1CC-B240-31F3-4105-D6C687B61528}"/>
              </a:ext>
            </a:extLst>
          </p:cNvPr>
          <p:cNvSpPr txBox="1"/>
          <p:nvPr/>
        </p:nvSpPr>
        <p:spPr>
          <a:xfrm>
            <a:off x="221086" y="4308628"/>
            <a:ext cx="5771826" cy="24309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32000">
              <a:lnSpc>
                <a:spcPct val="12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根据患者的病历描述，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UMLS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知识图谱可以推断出一定范围内的可能诊断。在图</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中，作者用彩色方框突出显示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UMLS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医疗概念（“</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female</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sepsis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败血症”等），其中概念是顶点，语义关系是边，每个概念都有自己的子图。在第一跳（</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hop</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）中可以识别出与输入描述最相关的邻近概念。顶点的颜色越深，它们与输入描述的相关性就越高。可以根据最相关的节点进一步执行第二跳，并最终得出诊断“</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Pneumonia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肺炎 和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Influenza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流感”和“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Respiratory Distress Syndrome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呼吸窘迫综合征”。</a:t>
            </a:r>
            <a:endParaRPr lang="zh-CN" altLang="en-US" sz="1600" u="sng"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16">
            <a:extLst>
              <a:ext uri="{FF2B5EF4-FFF2-40B4-BE49-F238E27FC236}">
                <a16:creationId xmlns:a16="http://schemas.microsoft.com/office/drawing/2014/main" id="{FD1878EA-6AA2-A306-A2ED-A16D230289A1}"/>
              </a:ext>
            </a:extLst>
          </p:cNvPr>
          <p:cNvSpPr txBox="1"/>
          <p:nvPr/>
        </p:nvSpPr>
        <p:spPr>
          <a:xfrm>
            <a:off x="429985" y="1190790"/>
            <a:ext cx="3942391"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9794"/>
                </a:solidFill>
                <a:latin typeface="思源黑体 CN Light" panose="020B0300000000000000" pitchFamily="34" charset="-122"/>
                <a:ea typeface="思源黑体 CN Light" panose="020B0300000000000000" pitchFamily="34" charset="-122"/>
                <a:cs typeface="+mn-ea"/>
                <a:sym typeface="+mn-lt"/>
              </a:rPr>
              <a:t>UMLS</a:t>
            </a:r>
            <a:r>
              <a:rPr lang="zh-CN" altLang="en-US" sz="2400" b="1" dirty="0">
                <a:solidFill>
                  <a:srgbClr val="009794"/>
                </a:solidFill>
                <a:latin typeface="思源黑体 CN Light" panose="020B0300000000000000" pitchFamily="34" charset="-122"/>
                <a:ea typeface="思源黑体 CN Light" panose="020B0300000000000000" pitchFamily="34" charset="-122"/>
                <a:cs typeface="+mn-ea"/>
                <a:sym typeface="+mn-lt"/>
              </a:rPr>
              <a:t>知识图谱推断原理</a:t>
            </a:r>
          </a:p>
        </p:txBody>
      </p:sp>
      <p:pic>
        <p:nvPicPr>
          <p:cNvPr id="13" name="图片 12">
            <a:extLst>
              <a:ext uri="{FF2B5EF4-FFF2-40B4-BE49-F238E27FC236}">
                <a16:creationId xmlns:a16="http://schemas.microsoft.com/office/drawing/2014/main" id="{3D074A1F-EB96-AB07-84AE-9E0A885AAD50}"/>
              </a:ext>
            </a:extLst>
          </p:cNvPr>
          <p:cNvPicPr>
            <a:picLocks noChangeAspect="1"/>
          </p:cNvPicPr>
          <p:nvPr/>
        </p:nvPicPr>
        <p:blipFill>
          <a:blip r:embed="rId2"/>
          <a:stretch>
            <a:fillRect/>
          </a:stretch>
        </p:blipFill>
        <p:spPr>
          <a:xfrm>
            <a:off x="429985" y="1652454"/>
            <a:ext cx="5185204" cy="2382757"/>
          </a:xfrm>
          <a:prstGeom prst="rect">
            <a:avLst/>
          </a:prstGeom>
        </p:spPr>
      </p:pic>
      <p:pic>
        <p:nvPicPr>
          <p:cNvPr id="10" name="图片 9">
            <a:extLst>
              <a:ext uri="{FF2B5EF4-FFF2-40B4-BE49-F238E27FC236}">
                <a16:creationId xmlns:a16="http://schemas.microsoft.com/office/drawing/2014/main" id="{CC16FE30-BC4D-E155-7859-F4C522F3E2DB}"/>
              </a:ext>
            </a:extLst>
          </p:cNvPr>
          <p:cNvPicPr>
            <a:picLocks noChangeAspect="1"/>
          </p:cNvPicPr>
          <p:nvPr/>
        </p:nvPicPr>
        <p:blipFill>
          <a:blip r:embed="rId3"/>
          <a:stretch>
            <a:fillRect/>
          </a:stretch>
        </p:blipFill>
        <p:spPr>
          <a:xfrm>
            <a:off x="5809677" y="1757311"/>
            <a:ext cx="6171968" cy="1793239"/>
          </a:xfrm>
          <a:prstGeom prst="rect">
            <a:avLst/>
          </a:prstGeom>
        </p:spPr>
      </p:pic>
      <p:sp>
        <p:nvSpPr>
          <p:cNvPr id="11" name="文本框 10">
            <a:extLst>
              <a:ext uri="{FF2B5EF4-FFF2-40B4-BE49-F238E27FC236}">
                <a16:creationId xmlns:a16="http://schemas.microsoft.com/office/drawing/2014/main" id="{E8A7E202-AE14-A157-4189-3FE22D92125F}"/>
              </a:ext>
            </a:extLst>
          </p:cNvPr>
          <p:cNvSpPr txBox="1"/>
          <p:nvPr/>
        </p:nvSpPr>
        <p:spPr>
          <a:xfrm>
            <a:off x="429985" y="4140068"/>
            <a:ext cx="5546754" cy="246221"/>
          </a:xfrm>
          <a:prstGeom prst="rect">
            <a:avLst/>
          </a:prstGeom>
          <a:noFill/>
        </p:spPr>
        <p:txBody>
          <a:bodyPr wrap="square">
            <a:spAutoFit/>
          </a:bodyPr>
          <a:lstStyle/>
          <a:p>
            <a:pPr algn="ctr">
              <a:spcAft>
                <a:spcPts val="600"/>
              </a:spcAft>
            </a:pPr>
            <a:r>
              <a:rPr lang="zh-CN" altLang="en-US"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5  </a:t>
            </a:r>
            <a:r>
              <a:rPr lang="en-US" altLang="zh-CN"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UMLS</a:t>
            </a:r>
            <a:r>
              <a:rPr lang="zh-CN" altLang="en-US"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知识图谱推断示意图，其中</a:t>
            </a:r>
            <a:r>
              <a:rPr lang="zh-CN" altLang="en-US" sz="1000" dirty="0">
                <a:latin typeface="Times New Roman" panose="02020603050405020304" pitchFamily="18" charset="0"/>
                <a:ea typeface="微软雅黑" panose="020B0503020204020204" pitchFamily="34" charset="-122"/>
                <a:cs typeface="Times New Roman" panose="02020603050405020304" pitchFamily="18" charset="0"/>
              </a:rPr>
              <a:t>省略了“女性”的子图</a:t>
            </a:r>
            <a:endPar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6">
            <a:extLst>
              <a:ext uri="{FF2B5EF4-FFF2-40B4-BE49-F238E27FC236}">
                <a16:creationId xmlns:a16="http://schemas.microsoft.com/office/drawing/2014/main" id="{D400C4AC-A1F7-D151-09C0-FB60F76ED012}"/>
              </a:ext>
            </a:extLst>
          </p:cNvPr>
          <p:cNvSpPr txBox="1"/>
          <p:nvPr/>
        </p:nvSpPr>
        <p:spPr>
          <a:xfrm>
            <a:off x="6096000" y="1190789"/>
            <a:ext cx="3942391"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9794"/>
                </a:solidFill>
                <a:latin typeface="思源黑体 CN Light" panose="020B0300000000000000" pitchFamily="34" charset="-122"/>
                <a:ea typeface="思源黑体 CN Light" panose="020B0300000000000000" pitchFamily="34" charset="-122"/>
                <a:cs typeface="+mn-ea"/>
                <a:sym typeface="+mn-lt"/>
              </a:rPr>
              <a:t>DR.KNOWS </a:t>
            </a:r>
            <a:r>
              <a:rPr lang="zh-CN" altLang="en-US" sz="2400" b="1" dirty="0">
                <a:solidFill>
                  <a:srgbClr val="009794"/>
                </a:solidFill>
                <a:latin typeface="思源黑体 CN Light" panose="020B0300000000000000" pitchFamily="34" charset="-122"/>
                <a:ea typeface="思源黑体 CN Light" panose="020B0300000000000000" pitchFamily="34" charset="-122"/>
                <a:cs typeface="+mn-ea"/>
                <a:sym typeface="+mn-lt"/>
              </a:rPr>
              <a:t>的架构设计</a:t>
            </a:r>
          </a:p>
        </p:txBody>
      </p:sp>
      <p:sp>
        <p:nvSpPr>
          <p:cNvPr id="16" name="文本框 15">
            <a:extLst>
              <a:ext uri="{FF2B5EF4-FFF2-40B4-BE49-F238E27FC236}">
                <a16:creationId xmlns:a16="http://schemas.microsoft.com/office/drawing/2014/main" id="{776F9F56-56CE-3658-00B5-8207A86B307C}"/>
              </a:ext>
            </a:extLst>
          </p:cNvPr>
          <p:cNvSpPr txBox="1"/>
          <p:nvPr/>
        </p:nvSpPr>
        <p:spPr>
          <a:xfrm>
            <a:off x="6177317" y="3569749"/>
            <a:ext cx="5546754" cy="246221"/>
          </a:xfrm>
          <a:prstGeom prst="rect">
            <a:avLst/>
          </a:prstGeom>
          <a:noFill/>
        </p:spPr>
        <p:txBody>
          <a:bodyPr wrap="square">
            <a:spAutoFit/>
          </a:bodyPr>
          <a:lstStyle/>
          <a:p>
            <a:pPr algn="ctr">
              <a:spcAft>
                <a:spcPts val="600"/>
              </a:spcAft>
            </a:pPr>
            <a:r>
              <a:rPr lang="zh-CN" altLang="en-US"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6</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DR.KNOWS </a:t>
            </a:r>
            <a:r>
              <a:rPr lang="zh-CN" altLang="en-US"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模型架构</a:t>
            </a:r>
            <a:endPar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E7AA635F-3C99-5A5C-A032-5DFBAAAF2FB9}"/>
              </a:ext>
            </a:extLst>
          </p:cNvPr>
          <p:cNvSpPr txBox="1"/>
          <p:nvPr/>
        </p:nvSpPr>
        <p:spPr>
          <a:xfrm>
            <a:off x="5992912" y="4013163"/>
            <a:ext cx="6104586" cy="2726387"/>
          </a:xfrm>
          <a:prstGeom prst="rect">
            <a:avLst/>
          </a:prstGeom>
          <a:noFill/>
        </p:spPr>
        <p:txBody>
          <a:bodyPr wrap="square">
            <a:spAutoFit/>
          </a:bodyPr>
          <a:lstStyle/>
          <a:p>
            <a:pPr indent="432000">
              <a:lnSpc>
                <a:spcPct val="12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DR.KNOWS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模型中输入患者文本，识别出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CUI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SNOMED</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概念标识符）的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UMLS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概念，在</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UMLS KG</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中检索出第一跳（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1-hop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）子图。这些子图由堆叠图同构网络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(SGIN)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编码表示，然后馈送到</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Path Encoder </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路径编码器</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，生成路径表示。</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Path Ranker </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模块</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通过考虑路径与输入文本和概念的语义和逻辑关联，评估</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1-hop</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路径，并根据路径表示、输入文本和概念表示生成评分。在所有指向这些节点的路径中，选取得分排名前</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的节点，指导后续跳跃的路径探索。如果未能找到合适的诊断节点，算法将终止于指向当前节点。</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4042202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B352E-2621-0BC5-C6B5-5704FEFE520E}"/>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938FB277-0793-C50B-0931-0C658687FFEB}"/>
              </a:ext>
            </a:extLst>
          </p:cNvPr>
          <p:cNvSpPr>
            <a:spLocks noGrp="1"/>
          </p:cNvSpPr>
          <p:nvPr>
            <p:ph sz="quarter" idx="13"/>
          </p:nvPr>
        </p:nvSpPr>
        <p:spPr/>
        <p:txBody>
          <a:bodyPr/>
          <a:lstStyle/>
          <a:p>
            <a:pPr marL="0" indent="0" algn="ctr">
              <a:buNone/>
            </a:pPr>
            <a:r>
              <a:rPr lang="zh-CN" altLang="en-US" dirty="0"/>
              <a:t>方法原理</a:t>
            </a:r>
          </a:p>
        </p:txBody>
      </p:sp>
      <p:sp>
        <p:nvSpPr>
          <p:cNvPr id="4" name="内容占位符 3">
            <a:extLst>
              <a:ext uri="{FF2B5EF4-FFF2-40B4-BE49-F238E27FC236}">
                <a16:creationId xmlns:a16="http://schemas.microsoft.com/office/drawing/2014/main" id="{87BF8481-474F-3010-7CC1-757FB8547333}"/>
              </a:ext>
            </a:extLst>
          </p:cNvPr>
          <p:cNvSpPr>
            <a:spLocks noGrp="1"/>
          </p:cNvSpPr>
          <p:nvPr>
            <p:ph sz="quarter" idx="14"/>
          </p:nvPr>
        </p:nvSpPr>
        <p:spPr/>
        <p:txBody>
          <a:bodyPr/>
          <a:lstStyle/>
          <a:p>
            <a:pPr marL="0" indent="0" algn="ctr">
              <a:buNone/>
            </a:pPr>
            <a:r>
              <a:rPr lang="zh-CN" altLang="en-US" dirty="0"/>
              <a:t>研究结果</a:t>
            </a:r>
            <a:endParaRPr lang="en-US" altLang="zh-CN" dirty="0"/>
          </a:p>
        </p:txBody>
      </p:sp>
      <p:sp>
        <p:nvSpPr>
          <p:cNvPr id="5" name="内容占位符 4">
            <a:extLst>
              <a:ext uri="{FF2B5EF4-FFF2-40B4-BE49-F238E27FC236}">
                <a16:creationId xmlns:a16="http://schemas.microsoft.com/office/drawing/2014/main" id="{5492D74D-482D-824B-A760-7A153E4C6A84}"/>
              </a:ext>
            </a:extLst>
          </p:cNvPr>
          <p:cNvSpPr>
            <a:spLocks noGrp="1"/>
          </p:cNvSpPr>
          <p:nvPr>
            <p:ph sz="quarter" idx="15"/>
          </p:nvPr>
        </p:nvSpPr>
        <p:spPr/>
        <p:txBody>
          <a:bodyPr/>
          <a:lstStyle/>
          <a:p>
            <a:pPr marL="0" indent="0" algn="ctr">
              <a:buNone/>
            </a:pPr>
            <a:r>
              <a:rPr lang="zh-CN" altLang="en-US" dirty="0"/>
              <a:t>创新特色</a:t>
            </a:r>
          </a:p>
        </p:txBody>
      </p:sp>
      <p:sp>
        <p:nvSpPr>
          <p:cNvPr id="6" name="内容占位符 5">
            <a:extLst>
              <a:ext uri="{FF2B5EF4-FFF2-40B4-BE49-F238E27FC236}">
                <a16:creationId xmlns:a16="http://schemas.microsoft.com/office/drawing/2014/main" id="{858B658C-57D1-0411-C277-166CF6FD123B}"/>
              </a:ext>
            </a:extLst>
          </p:cNvPr>
          <p:cNvSpPr>
            <a:spLocks noGrp="1"/>
          </p:cNvSpPr>
          <p:nvPr>
            <p:ph sz="quarter" idx="16"/>
          </p:nvPr>
        </p:nvSpPr>
        <p:spPr/>
        <p:txBody>
          <a:bodyPr/>
          <a:lstStyle/>
          <a:p>
            <a:pPr marL="0" indent="0" algn="ctr">
              <a:buNone/>
            </a:pPr>
            <a:r>
              <a:rPr lang="zh-CN" altLang="en-US" dirty="0"/>
              <a:t>个人体会</a:t>
            </a:r>
          </a:p>
        </p:txBody>
      </p:sp>
      <p:sp>
        <p:nvSpPr>
          <p:cNvPr id="7" name="内容占位符 6">
            <a:extLst>
              <a:ext uri="{FF2B5EF4-FFF2-40B4-BE49-F238E27FC236}">
                <a16:creationId xmlns:a16="http://schemas.microsoft.com/office/drawing/2014/main" id="{E216754A-F950-95D9-F247-497854A895FC}"/>
              </a:ext>
            </a:extLst>
          </p:cNvPr>
          <p:cNvSpPr>
            <a:spLocks noGrp="1"/>
          </p:cNvSpPr>
          <p:nvPr>
            <p:ph sz="quarter" idx="17"/>
          </p:nvPr>
        </p:nvSpPr>
        <p:spPr/>
        <p:txBody>
          <a:bodyPr/>
          <a:lstStyle/>
          <a:p>
            <a:pPr marL="0" indent="0" algn="ctr">
              <a:buNone/>
            </a:pPr>
            <a:r>
              <a:rPr lang="zh-CN" altLang="en-US" dirty="0"/>
              <a:t>问题定义</a:t>
            </a:r>
          </a:p>
        </p:txBody>
      </p:sp>
      <mc:AlternateContent xmlns:mc="http://schemas.openxmlformats.org/markup-compatibility/2006">
        <mc:Choice xmlns:a14="http://schemas.microsoft.com/office/drawing/2010/main" Requires="a14">
          <p:sp>
            <p:nvSpPr>
              <p:cNvPr id="8" name="文本框 17">
                <a:extLst>
                  <a:ext uri="{FF2B5EF4-FFF2-40B4-BE49-F238E27FC236}">
                    <a16:creationId xmlns:a16="http://schemas.microsoft.com/office/drawing/2014/main" id="{6067EC18-9D86-0705-29A6-B2E3D6BB3AB1}"/>
                  </a:ext>
                </a:extLst>
              </p:cNvPr>
              <p:cNvSpPr txBox="1"/>
              <p:nvPr/>
            </p:nvSpPr>
            <p:spPr>
              <a:xfrm>
                <a:off x="429986" y="1439722"/>
                <a:ext cx="6001499" cy="5172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作者定义了基于</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SNOMED CUI</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和语义关系的确定性</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UMLS</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知识图谱 </a:t>
                </a:r>
                <a14:m>
                  <m:oMath xmlns:m="http://schemas.openxmlformats.org/officeDocument/2006/math">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𝐺</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𝑉</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𝐸</m:t>
                        </m:r>
                      </m:e>
                    </m:d>
                  </m:oMath>
                </a14:m>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，其中 </a:t>
                </a:r>
                <a14:m>
                  <m:oMath xmlns:m="http://schemas.openxmlformats.org/officeDocument/2006/math">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𝑉</m:t>
                    </m:r>
                  </m:oMath>
                </a14:m>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CUI</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的集合，</a:t>
                </a:r>
                <a14:m>
                  <m:oMath xmlns:m="http://schemas.openxmlformats.org/officeDocument/2006/math">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𝐸</m:t>
                    </m:r>
                  </m:oMath>
                </a14:m>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是语义关系的集合。给定包含源</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CUI</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集合 </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𝑠𝑟𝑐</m:t>
                        </m:r>
                      </m:sub>
                    </m:s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𝑉</m:t>
                    </m:r>
                  </m:oMath>
                </a14:m>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和其</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1-hop</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关系 </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𝑠𝑟𝑐</m:t>
                        </m:r>
                      </m:sub>
                    </m:s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𝐸</m:t>
                    </m:r>
                  </m:oMath>
                </a14:m>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的输入文本 </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，作者可以为每个 </a:t>
                </a:r>
                <a14:m>
                  <m:oMath xmlns:m="http://schemas.openxmlformats.org/officeDocument/2006/math">
                    <m:sSubSup>
                      <m:sSub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sz="16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𝐼</m:t>
                        </m:r>
                      </m:sup>
                    </m:sSubSup>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𝑠𝑟𝑐</m:t>
                        </m:r>
                      </m:sub>
                    </m:sSub>
                  </m:oMath>
                </a14:m>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构建关系路径 </a:t>
                </a:r>
                <a14:m>
                  <m:oMath xmlns:m="http://schemas.openxmlformats.org/officeDocument/2006/math">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16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𝐽</m:t>
                        </m:r>
                      </m:sub>
                    </m:sSub>
                  </m:oMath>
                </a14:m>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，其中每个路径</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，且 </a:t>
                </a:r>
                <a14:m>
                  <m:oMath xmlns:m="http://schemas.openxmlformats.org/officeDocument/2006/math">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是预定义的标量，</a:t>
                </a:r>
                <a14:m>
                  <m:oMath xmlns:m="http://schemas.openxmlformats.org/officeDocument/2006/math">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𝐽</m:t>
                    </m:r>
                  </m:oMath>
                </a14:m>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是非确定性的。</a:t>
                </a:r>
              </a:p>
              <a:p>
                <a:pPr/>
                <a:b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b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节点通过</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SapBERT</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编码 </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获得语境化表示 </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，并通过</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Stack Graph Isomorphism Network (SGIN) </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更新，公式如下：</a:t>
                </a:r>
                <a:b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br>
                <a14:m>
                  <m:oMathPara xmlns:m="http://schemas.openxmlformats.org/officeDocument/2006/math">
                    <m:oMathParaPr>
                      <m:jc m:val="centerGroup"/>
                    </m:oMathParaPr>
                    <m:oMath xmlns:m="http://schemas.openxmlformats.org/officeDocument/2006/math">
                      <m:sSubSup>
                        <m:sSub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sub>
                        <m:sup>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𝑘</m:t>
                              </m:r>
                            </m:e>
                          </m:d>
                        </m:sup>
                      </m:sSubSup>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𝑀𝐿</m:t>
                      </m:r>
                      <m:sSup>
                        <m:s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𝑃</m:t>
                          </m:r>
                        </m:e>
                        <m:sup>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𝑘</m:t>
                              </m:r>
                            </m:e>
                          </m:d>
                        </m:sup>
                      </m:sSup>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sz="1600">
                                      <a:effectLst/>
                                      <a:latin typeface="Cambria Math" panose="02040503050406030204" pitchFamily="18" charset="0"/>
                                      <a:ea typeface="宋体" panose="02010600030101010101" pitchFamily="2" charset="-122"/>
                                      <a:cs typeface="Times New Roman" panose="02020603050405020304" pitchFamily="18" charset="0"/>
                                    </a:rPr>
                                    <m:t>ϵ</m:t>
                                  </m:r>
                                </m:e>
                                <m:sup>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𝑘</m:t>
                                      </m:r>
                                    </m:e>
                                  </m:d>
                                </m:sup>
                              </m:sSup>
                            </m:e>
                          </m:d>
                          <m:sSubSup>
                            <m:sSub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sub>
                            <m:sup>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𝑘</m:t>
                                  </m:r>
                                </m:e>
                              </m:d>
                            </m:sup>
                          </m:sSubSup>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𝑠</m:t>
                              </m:r>
                              <m:r>
                                <a:rPr lang="zh-CN" altLang="zh-CN" sz="16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𝑁</m:t>
                              </m:r>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sub>
                                  </m:sSub>
                                </m:e>
                              </m:d>
                            </m:sub>
                            <m:sup/>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𝑅𝑒𝐿𝑈</m:t>
                              </m:r>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nary>
                        </m:e>
                      </m:d>
                    </m:oMath>
                  </m:oMathPara>
                </a14:m>
                <a:b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br>
                <a:b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b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最终节点表示通过叠加多层</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GIN</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（图同构网络）</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计算：</a:t>
                </a:r>
                <a:b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sub>
                            <m:sup>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sub>
                            <m:sup>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2</m:t>
                                  </m:r>
                                </m:e>
                              </m:d>
                            </m:sup>
                          </m:sSubSup>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sub>
                            <m:sup>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𝐾</m:t>
                                  </m:r>
                                </m:e>
                              </m:d>
                            </m:sup>
                          </m:sSubSup>
                        </m:e>
                      </m:d>
                    </m:oMath>
                  </m:oMathPara>
                </a14:m>
                <a:b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br>
                <a:b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b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其中，</a:t>
                </a:r>
                <a14:m>
                  <m:oMath xmlns:m="http://schemas.openxmlformats.org/officeDocument/2006/math">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𝑁</m:t>
                    </m:r>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sub>
                        </m:sSub>
                      </m:e>
                    </m:d>
                  </m:oMath>
                </a14:m>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表示节点 </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的邻居节点集合，</a:t>
                </a:r>
                <a14:m>
                  <m:oMath xmlns:m="http://schemas.openxmlformats.org/officeDocument/2006/math">
                    <m:sSubSup>
                      <m:sSub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sub>
                      <m:sup>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𝑘</m:t>
                            </m:r>
                          </m:e>
                        </m:d>
                      </m:sup>
                    </m:sSubSup>
                  </m:oMath>
                </a14:m>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是第 </a:t>
                </a:r>
                <a14:m>
                  <m:oMath xmlns:m="http://schemas.openxmlformats.org/officeDocument/2006/math">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𝑘</m:t>
                    </m:r>
                  </m:oMath>
                </a14:m>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层的节点表示，</a:t>
                </a:r>
                <a14:m>
                  <m:oMath xmlns:m="http://schemas.openxmlformats.org/officeDocument/2006/math">
                    <m:sSup>
                      <m:s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sz="1600">
                            <a:effectLst/>
                            <a:latin typeface="Cambria Math" panose="02040503050406030204" pitchFamily="18" charset="0"/>
                            <a:ea typeface="宋体" panose="02010600030101010101" pitchFamily="2" charset="-122"/>
                            <a:cs typeface="Times New Roman" panose="02020603050405020304" pitchFamily="18" charset="0"/>
                          </a:rPr>
                          <m:t>ϵ</m:t>
                        </m:r>
                      </m:e>
                      <m:sup>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𝑘</m:t>
                            </m:r>
                          </m:e>
                        </m:d>
                      </m:sup>
                    </m:sSup>
                  </m:oMath>
                </a14:m>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是可学习参数，</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MLP </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是多层感知机。</a:t>
                </a:r>
                <a:endParaRPr lang="zh-CN" altLang="en-US" sz="1600" u="sng"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8" name="文本框 17">
                <a:extLst>
                  <a:ext uri="{FF2B5EF4-FFF2-40B4-BE49-F238E27FC236}">
                    <a16:creationId xmlns:a16="http://schemas.microsoft.com/office/drawing/2014/main" id="{6067EC18-9D86-0705-29A6-B2E3D6BB3AB1}"/>
                  </a:ext>
                </a:extLst>
              </p:cNvPr>
              <p:cNvSpPr txBox="1">
                <a:spLocks noRot="1" noChangeAspect="1" noMove="1" noResize="1" noEditPoints="1" noAdjustHandles="1" noChangeArrowheads="1" noChangeShapeType="1" noTextEdit="1"/>
              </p:cNvSpPr>
              <p:nvPr/>
            </p:nvSpPr>
            <p:spPr>
              <a:xfrm>
                <a:off x="429986" y="1439722"/>
                <a:ext cx="6001499" cy="5172057"/>
              </a:xfrm>
              <a:prstGeom prst="rect">
                <a:avLst/>
              </a:prstGeom>
              <a:blipFill>
                <a:blip r:embed="rId2"/>
                <a:stretch>
                  <a:fillRect l="-610" r="-3862" b="-471"/>
                </a:stretch>
              </a:blipFill>
            </p:spPr>
            <p:txBody>
              <a:bodyPr/>
              <a:lstStyle/>
              <a:p>
                <a:r>
                  <a:rPr lang="zh-CN" altLang="en-US">
                    <a:noFill/>
                  </a:rPr>
                  <a:t> </a:t>
                </a:r>
              </a:p>
            </p:txBody>
          </p:sp>
        </mc:Fallback>
      </mc:AlternateContent>
      <p:sp>
        <p:nvSpPr>
          <p:cNvPr id="9" name="文本框 16">
            <a:extLst>
              <a:ext uri="{FF2B5EF4-FFF2-40B4-BE49-F238E27FC236}">
                <a16:creationId xmlns:a16="http://schemas.microsoft.com/office/drawing/2014/main" id="{B2062C46-BAAE-ECCC-0BEB-F64716870AAC}"/>
              </a:ext>
            </a:extLst>
          </p:cNvPr>
          <p:cNvSpPr txBox="1"/>
          <p:nvPr/>
        </p:nvSpPr>
        <p:spPr>
          <a:xfrm>
            <a:off x="429985" y="978057"/>
            <a:ext cx="2918521"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9794"/>
                </a:solidFill>
                <a:latin typeface="思源黑体 CN Light" panose="020B0300000000000000" pitchFamily="34" charset="-122"/>
                <a:ea typeface="思源黑体 CN Light" panose="020B0300000000000000" pitchFamily="34" charset="-122"/>
                <a:cs typeface="+mn-ea"/>
                <a:sym typeface="+mn-lt"/>
              </a:rPr>
              <a:t>上下文化节点表示</a:t>
            </a:r>
          </a:p>
        </p:txBody>
      </p:sp>
      <p:sp>
        <p:nvSpPr>
          <p:cNvPr id="14" name="文本框 13">
            <a:extLst>
              <a:ext uri="{FF2B5EF4-FFF2-40B4-BE49-F238E27FC236}">
                <a16:creationId xmlns:a16="http://schemas.microsoft.com/office/drawing/2014/main" id="{5BE3CE93-C8BB-DD85-C611-425A690674FB}"/>
              </a:ext>
            </a:extLst>
          </p:cNvPr>
          <p:cNvSpPr txBox="1"/>
          <p:nvPr/>
        </p:nvSpPr>
        <p:spPr>
          <a:xfrm>
            <a:off x="6431485" y="4192667"/>
            <a:ext cx="5494352" cy="2067938"/>
          </a:xfrm>
          <a:prstGeom prst="rect">
            <a:avLst/>
          </a:prstGeom>
          <a:noFill/>
          <a:ln w="28575">
            <a:solidFill>
              <a:schemeClr val="tx1"/>
            </a:solidFill>
            <a:prstDash val="dash"/>
          </a:ln>
        </p:spPr>
        <p:txBody>
          <a:bodyPr wrap="square">
            <a:spAutoFit/>
          </a:bodyPr>
          <a:lstStyle/>
          <a:p>
            <a:pPr algn="l" fontAlgn="base">
              <a:lnSpc>
                <a:spcPct val="120000"/>
              </a:lnSpc>
            </a:pP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PS</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：多层感知机（</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Multilayer Perceptron</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MLP</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200" dirty="0">
              <a:latin typeface="Times New Roman" panose="02020603050405020304" pitchFamily="18" charset="0"/>
              <a:ea typeface="微软雅黑" panose="020B0503020204020204" pitchFamily="34" charset="-122"/>
              <a:cs typeface="Times New Roman" panose="02020603050405020304" pitchFamily="18" charset="0"/>
            </a:endParaRPr>
          </a:p>
          <a:p>
            <a:pPr indent="360000" algn="l" fontAlgn="base">
              <a:lnSpc>
                <a:spcPct val="120000"/>
              </a:lnSpc>
            </a:pP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MLP</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是神经网络（</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Neural Network</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）的一种特殊类型。神经网络是一种模拟人脑神经元网络的计算模型，由大量简单处理单元相互连接组成，能够进行分布式信息处理。而</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MLP</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特指包含至少一个隐藏层的神经网络，其中隐藏层负责从输入层接收信息并传递到输出层。</a:t>
            </a:r>
            <a:endParaRPr lang="en-US" altLang="zh-CN" sz="1200" dirty="0">
              <a:latin typeface="Times New Roman" panose="02020603050405020304" pitchFamily="18" charset="0"/>
              <a:ea typeface="微软雅黑" panose="020B0503020204020204" pitchFamily="34" charset="-122"/>
              <a:cs typeface="Times New Roman" panose="02020603050405020304" pitchFamily="18" charset="0"/>
            </a:endParaRPr>
          </a:p>
          <a:p>
            <a:pPr indent="360000" algn="l" fontAlgn="base">
              <a:lnSpc>
                <a:spcPct val="120000"/>
              </a:lnSpc>
            </a:pP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两者之间存在显著差异。</a:t>
            </a:r>
            <a:r>
              <a:rPr lang="zh-CN" altLang="en-US" sz="1200" b="1" dirty="0">
                <a:latin typeface="Times New Roman" panose="02020603050405020304" pitchFamily="18" charset="0"/>
                <a:ea typeface="微软雅黑" panose="020B0503020204020204" pitchFamily="34" charset="-122"/>
                <a:cs typeface="Times New Roman" panose="02020603050405020304" pitchFamily="18" charset="0"/>
              </a:rPr>
              <a:t>神经网络可以拥有多个隐藏层，而多层感知机通常指只有一层隐藏层的神经网络。</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此外，神经网络的连接权重可以随着训练过程中迭代次数的增加而不断调整，以优化网络的性能。而多层感知机的权重通常是固定的，不会随着训练次数的增加而改变。</a:t>
            </a:r>
            <a:r>
              <a:rPr lang="en-US" altLang="zh-CN" sz="1200" baseline="30000" dirty="0">
                <a:latin typeface="Times New Roman" panose="02020603050405020304" pitchFamily="18" charset="0"/>
                <a:ea typeface="微软雅黑" panose="020B0503020204020204" pitchFamily="34" charset="-122"/>
                <a:cs typeface="Times New Roman" panose="02020603050405020304" pitchFamily="18" charset="0"/>
              </a:rPr>
              <a:t>[14]</a:t>
            </a:r>
            <a:endParaRPr lang="zh-CN" altLang="en-US" sz="1200" baseline="30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E704ECE-0939-BE79-18CB-F72CFEBEB116}"/>
              </a:ext>
            </a:extLst>
          </p:cNvPr>
          <p:cNvSpPr txBox="1"/>
          <p:nvPr/>
        </p:nvSpPr>
        <p:spPr>
          <a:xfrm>
            <a:off x="221087" y="6521357"/>
            <a:ext cx="11414975" cy="261610"/>
          </a:xfrm>
          <a:prstGeom prst="rect">
            <a:avLst/>
          </a:prstGeom>
          <a:noFill/>
        </p:spPr>
        <p:txBody>
          <a:bodyPr wrap="square">
            <a:spAutoFit/>
          </a:bodyPr>
          <a:lstStyle/>
          <a:p>
            <a:pPr algn="just"/>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rPr>
              <a:t>[14] c4t. </a:t>
            </a:r>
            <a:r>
              <a:rPr lang="zh-CN" altLang="en-US" sz="1100" dirty="0">
                <a:latin typeface="Times New Roman" panose="02020603050405020304" pitchFamily="18" charset="0"/>
                <a:ea typeface="思源黑体 CN Light" panose="020B0300000000000000" pitchFamily="34" charset="-122"/>
                <a:cs typeface="Times New Roman" panose="02020603050405020304" pitchFamily="18" charset="0"/>
              </a:rPr>
              <a:t>多层感知机与神经网络的联系与区别</a:t>
            </a:r>
            <a:r>
              <a:rPr lang="en-US" altLang="zh-CN" sz="1100" dirty="0">
                <a:latin typeface="Times New Roman" panose="02020603050405020304" pitchFamily="18" charset="0"/>
                <a:ea typeface="思源黑体 CN Light" panose="020B0300000000000000" pitchFamily="34" charset="-122"/>
                <a:cs typeface="Times New Roman" panose="02020603050405020304" pitchFamily="18" charset="0"/>
              </a:rPr>
              <a:t>[EB/OL]. Baidu Developer. Available from: https://developer.baidu.com/article/detail.html?id=3157781.</a:t>
            </a:r>
            <a:endParaRPr lang="zh-CN" altLang="en-US" sz="1100" dirty="0">
              <a:latin typeface="Times New Roman" panose="02020603050405020304" pitchFamily="18" charset="0"/>
              <a:ea typeface="思源黑体 CN Light" panose="020B0300000000000000" pitchFamily="34" charset="-122"/>
              <a:cs typeface="Times New Roman" panose="02020603050405020304" pitchFamily="18" charset="0"/>
            </a:endParaRPr>
          </a:p>
        </p:txBody>
      </p:sp>
      <p:pic>
        <p:nvPicPr>
          <p:cNvPr id="1026" name="Picture 2">
            <a:extLst>
              <a:ext uri="{FF2B5EF4-FFF2-40B4-BE49-F238E27FC236}">
                <a16:creationId xmlns:a16="http://schemas.microsoft.com/office/drawing/2014/main" id="{5FA5940A-9C0B-8A39-3DF8-3E69120ABB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80" b="6371"/>
          <a:stretch/>
        </p:blipFill>
        <p:spPr bwMode="auto">
          <a:xfrm>
            <a:off x="6848917" y="764778"/>
            <a:ext cx="4107672" cy="2664222"/>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336BD0B0-FE48-56EC-4098-6515C79889F0}"/>
              </a:ext>
            </a:extLst>
          </p:cNvPr>
          <p:cNvSpPr txBox="1"/>
          <p:nvPr/>
        </p:nvSpPr>
        <p:spPr>
          <a:xfrm>
            <a:off x="6177317" y="3569749"/>
            <a:ext cx="5546754" cy="477054"/>
          </a:xfrm>
          <a:prstGeom prst="rect">
            <a:avLst/>
          </a:prstGeom>
          <a:noFill/>
        </p:spPr>
        <p:txBody>
          <a:bodyPr wrap="square">
            <a:spAutoFit/>
          </a:bodyPr>
          <a:lstStyle/>
          <a:p>
            <a:pPr algn="ctr">
              <a:spcAft>
                <a:spcPts val="600"/>
              </a:spcAft>
            </a:pPr>
            <a:r>
              <a:rPr lang="zh-CN" altLang="en-US" sz="1000" b="0" i="0" dirty="0">
                <a:solidFill>
                  <a:srgbClr val="202122"/>
                </a:solidFill>
                <a:effectLst/>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7  </a:t>
            </a:r>
            <a:r>
              <a:rPr lang="zh-CN" altLang="en-US" sz="1000" dirty="0">
                <a:latin typeface="Times New Roman" panose="02020603050405020304" pitchFamily="18" charset="0"/>
                <a:ea typeface="微软雅黑" panose="020B0503020204020204" pitchFamily="34" charset="-122"/>
                <a:cs typeface="Times New Roman" panose="02020603050405020304" pitchFamily="18" charset="0"/>
              </a:rPr>
              <a:t>多层感知机</a:t>
            </a: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MLP</a:t>
            </a:r>
          </a:p>
          <a:p>
            <a:pPr algn="ctr">
              <a:spcAft>
                <a:spcPts val="600"/>
              </a:spcAft>
            </a:pP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MLP</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最底层是输入层，中间是隐藏层，最后是输出层。</a:t>
            </a:r>
            <a:r>
              <a:rPr lang="en-US" altLang="zh-CN"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 MLP</a:t>
            </a:r>
            <a:r>
              <a:rPr lang="zh-CN" altLang="en-US" sz="1000" dirty="0">
                <a:solidFill>
                  <a:srgbClr val="202122"/>
                </a:solidFill>
                <a:latin typeface="Times New Roman" panose="02020603050405020304" pitchFamily="18" charset="0"/>
                <a:ea typeface="微软雅黑" panose="020B0503020204020204" pitchFamily="34" charset="-122"/>
                <a:cs typeface="Times New Roman" panose="02020603050405020304" pitchFamily="18" charset="0"/>
              </a:rPr>
              <a:t>层与层之间是全连接的。</a:t>
            </a:r>
          </a:p>
        </p:txBody>
      </p:sp>
    </p:spTree>
    <p:extLst>
      <p:ext uri="{BB962C8B-B14F-4D97-AF65-F5344CB8AC3E}">
        <p14:creationId xmlns:p14="http://schemas.microsoft.com/office/powerpoint/2010/main" val="175561796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1BD4B-C95F-6850-A560-A1F64698B0AD}"/>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A2A14A3F-6711-6993-C6B4-0F0FF1EA5862}"/>
              </a:ext>
            </a:extLst>
          </p:cNvPr>
          <p:cNvSpPr>
            <a:spLocks noGrp="1"/>
          </p:cNvSpPr>
          <p:nvPr>
            <p:ph sz="quarter" idx="13"/>
          </p:nvPr>
        </p:nvSpPr>
        <p:spPr/>
        <p:txBody>
          <a:bodyPr/>
          <a:lstStyle/>
          <a:p>
            <a:pPr marL="0" indent="0" algn="ctr">
              <a:buNone/>
            </a:pPr>
            <a:r>
              <a:rPr lang="zh-CN" altLang="en-US" dirty="0"/>
              <a:t>方法原理</a:t>
            </a:r>
          </a:p>
        </p:txBody>
      </p:sp>
      <p:sp>
        <p:nvSpPr>
          <p:cNvPr id="4" name="内容占位符 3">
            <a:extLst>
              <a:ext uri="{FF2B5EF4-FFF2-40B4-BE49-F238E27FC236}">
                <a16:creationId xmlns:a16="http://schemas.microsoft.com/office/drawing/2014/main" id="{FC473686-D920-23FD-7422-BB0757526E1D}"/>
              </a:ext>
            </a:extLst>
          </p:cNvPr>
          <p:cNvSpPr>
            <a:spLocks noGrp="1"/>
          </p:cNvSpPr>
          <p:nvPr>
            <p:ph sz="quarter" idx="14"/>
          </p:nvPr>
        </p:nvSpPr>
        <p:spPr/>
        <p:txBody>
          <a:bodyPr/>
          <a:lstStyle/>
          <a:p>
            <a:pPr marL="0" indent="0" algn="ctr">
              <a:buNone/>
            </a:pPr>
            <a:r>
              <a:rPr lang="zh-CN" altLang="en-US" dirty="0"/>
              <a:t>研究结果</a:t>
            </a:r>
            <a:endParaRPr lang="en-US" altLang="zh-CN" dirty="0"/>
          </a:p>
        </p:txBody>
      </p:sp>
      <p:sp>
        <p:nvSpPr>
          <p:cNvPr id="5" name="内容占位符 4">
            <a:extLst>
              <a:ext uri="{FF2B5EF4-FFF2-40B4-BE49-F238E27FC236}">
                <a16:creationId xmlns:a16="http://schemas.microsoft.com/office/drawing/2014/main" id="{67A98C88-05F7-32C6-6D0E-9E46F7EEA575}"/>
              </a:ext>
            </a:extLst>
          </p:cNvPr>
          <p:cNvSpPr>
            <a:spLocks noGrp="1"/>
          </p:cNvSpPr>
          <p:nvPr>
            <p:ph sz="quarter" idx="15"/>
          </p:nvPr>
        </p:nvSpPr>
        <p:spPr/>
        <p:txBody>
          <a:bodyPr/>
          <a:lstStyle/>
          <a:p>
            <a:pPr marL="0" indent="0" algn="ctr">
              <a:buNone/>
            </a:pPr>
            <a:r>
              <a:rPr lang="zh-CN" altLang="en-US" dirty="0"/>
              <a:t>创新特色</a:t>
            </a:r>
          </a:p>
        </p:txBody>
      </p:sp>
      <p:sp>
        <p:nvSpPr>
          <p:cNvPr id="6" name="内容占位符 5">
            <a:extLst>
              <a:ext uri="{FF2B5EF4-FFF2-40B4-BE49-F238E27FC236}">
                <a16:creationId xmlns:a16="http://schemas.microsoft.com/office/drawing/2014/main" id="{DE28D682-5176-B876-C7A8-2BA186481F3F}"/>
              </a:ext>
            </a:extLst>
          </p:cNvPr>
          <p:cNvSpPr>
            <a:spLocks noGrp="1"/>
          </p:cNvSpPr>
          <p:nvPr>
            <p:ph sz="quarter" idx="16"/>
          </p:nvPr>
        </p:nvSpPr>
        <p:spPr/>
        <p:txBody>
          <a:bodyPr/>
          <a:lstStyle/>
          <a:p>
            <a:pPr marL="0" indent="0" algn="ctr">
              <a:buNone/>
            </a:pPr>
            <a:r>
              <a:rPr lang="zh-CN" altLang="en-US" dirty="0"/>
              <a:t>个人体会</a:t>
            </a:r>
          </a:p>
        </p:txBody>
      </p:sp>
      <p:sp>
        <p:nvSpPr>
          <p:cNvPr id="7" name="内容占位符 6">
            <a:extLst>
              <a:ext uri="{FF2B5EF4-FFF2-40B4-BE49-F238E27FC236}">
                <a16:creationId xmlns:a16="http://schemas.microsoft.com/office/drawing/2014/main" id="{8208C605-45D1-2C73-B65B-5142C82791DE}"/>
              </a:ext>
            </a:extLst>
          </p:cNvPr>
          <p:cNvSpPr>
            <a:spLocks noGrp="1"/>
          </p:cNvSpPr>
          <p:nvPr>
            <p:ph sz="quarter" idx="17"/>
          </p:nvPr>
        </p:nvSpPr>
        <p:spPr/>
        <p:txBody>
          <a:bodyPr/>
          <a:lstStyle/>
          <a:p>
            <a:pPr marL="0" indent="0" algn="ctr">
              <a:buNone/>
            </a:pPr>
            <a:r>
              <a:rPr lang="zh-CN" altLang="en-US" dirty="0"/>
              <a:t>问题定义</a:t>
            </a:r>
          </a:p>
        </p:txBody>
      </p:sp>
      <p:sp>
        <p:nvSpPr>
          <p:cNvPr id="9" name="文本框 16">
            <a:extLst>
              <a:ext uri="{FF2B5EF4-FFF2-40B4-BE49-F238E27FC236}">
                <a16:creationId xmlns:a16="http://schemas.microsoft.com/office/drawing/2014/main" id="{3915377A-32F0-DBA9-9A89-9AC632CB44E9}"/>
              </a:ext>
            </a:extLst>
          </p:cNvPr>
          <p:cNvSpPr txBox="1"/>
          <p:nvPr/>
        </p:nvSpPr>
        <p:spPr>
          <a:xfrm>
            <a:off x="429986" y="1190790"/>
            <a:ext cx="2443736"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9794"/>
                </a:solidFill>
                <a:latin typeface="思源黑体 CN Light" panose="020B0300000000000000" pitchFamily="34" charset="-122"/>
                <a:ea typeface="思源黑体 CN Light" panose="020B0300000000000000" pitchFamily="34" charset="-122"/>
                <a:cs typeface="+mn-ea"/>
                <a:sym typeface="+mn-lt"/>
              </a:rPr>
              <a:t>路径推理与排序</a:t>
            </a:r>
          </a:p>
        </p:txBody>
      </p:sp>
      <p:sp>
        <p:nvSpPr>
          <p:cNvPr id="2" name="文本框 16">
            <a:extLst>
              <a:ext uri="{FF2B5EF4-FFF2-40B4-BE49-F238E27FC236}">
                <a16:creationId xmlns:a16="http://schemas.microsoft.com/office/drawing/2014/main" id="{42472225-B003-45A1-54AD-238A727A45A1}"/>
              </a:ext>
            </a:extLst>
          </p:cNvPr>
          <p:cNvSpPr txBox="1"/>
          <p:nvPr/>
        </p:nvSpPr>
        <p:spPr>
          <a:xfrm>
            <a:off x="6028477" y="1099921"/>
            <a:ext cx="2443736"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9794"/>
                </a:solidFill>
                <a:latin typeface="思源黑体 CN Light" panose="020B0300000000000000" pitchFamily="34" charset="-122"/>
                <a:ea typeface="思源黑体 CN Light" panose="020B0300000000000000" pitchFamily="34" charset="-122"/>
                <a:cs typeface="+mn-ea"/>
                <a:sym typeface="+mn-lt"/>
              </a:rPr>
              <a:t>损失函数</a:t>
            </a:r>
          </a:p>
        </p:txBody>
      </p:sp>
      <mc:AlternateContent xmlns:mc="http://schemas.openxmlformats.org/markup-compatibility/2006">
        <mc:Choice xmlns:a14="http://schemas.microsoft.com/office/drawing/2010/main" Requires="a14">
          <p:sp>
            <p:nvSpPr>
              <p:cNvPr id="10" name="文本框 17">
                <a:extLst>
                  <a:ext uri="{FF2B5EF4-FFF2-40B4-BE49-F238E27FC236}">
                    <a16:creationId xmlns:a16="http://schemas.microsoft.com/office/drawing/2014/main" id="{8FD2DEEF-9915-6310-F229-EA82FAF9F04C}"/>
                  </a:ext>
                </a:extLst>
              </p:cNvPr>
              <p:cNvSpPr txBox="1"/>
              <p:nvPr/>
            </p:nvSpPr>
            <p:spPr>
              <a:xfrm>
                <a:off x="181429" y="1703628"/>
                <a:ext cx="5847048" cy="510287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每个节点表示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zh-CN" altLang="zh-CN" sz="1600" i="1"/>
                        </m:ctrlPr>
                      </m:sSubPr>
                      <m:e>
                        <m:r>
                          <a:rPr lang="en-US" altLang="zh-CN" sz="1600" i="1"/>
                          <m:t>h</m:t>
                        </m:r>
                      </m:e>
                      <m:sub>
                        <m:r>
                          <a:rPr lang="en-US" altLang="zh-CN" sz="1600" i="1"/>
                          <m:t>𝑖</m:t>
                        </m:r>
                      </m:sub>
                    </m:sSub>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的邻居节点路径嵌入生成如下</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zh-CN" altLang="zh-CN" sz="1600" i="1"/>
                          </m:ctrlPr>
                        </m:sSubPr>
                        <m:e>
                          <m:r>
                            <m:rPr>
                              <m:sty m:val="p"/>
                            </m:rPr>
                            <a:rPr lang="en-US" altLang="zh-CN" sz="1600"/>
                            <m:t>p</m:t>
                          </m:r>
                        </m:e>
                        <m:sub>
                          <m:r>
                            <m:rPr>
                              <m:sty m:val="p"/>
                            </m:rPr>
                            <a:rPr lang="en-US" altLang="zh-CN" sz="1600"/>
                            <m:t>i</m:t>
                          </m:r>
                        </m:sub>
                      </m:sSub>
                      <m:r>
                        <a:rPr lang="en-US" altLang="zh-CN" sz="1600"/>
                        <m:t>=</m:t>
                      </m:r>
                      <m:d>
                        <m:dPr>
                          <m:begChr m:val="{"/>
                          <m:endChr m:val=""/>
                          <m:ctrlPr>
                            <a:rPr lang="zh-CN" altLang="zh-CN" sz="1600" i="1"/>
                          </m:ctrlPr>
                        </m:dPr>
                        <m:e>
                          <m:eqArr>
                            <m:eqArrPr>
                              <m:ctrlPr>
                                <a:rPr lang="zh-CN" altLang="zh-CN" sz="1600" i="1"/>
                              </m:ctrlPr>
                            </m:eqArrPr>
                            <m:e>
                              <m:sSub>
                                <m:sSubPr>
                                  <m:ctrlPr>
                                    <a:rPr lang="zh-CN" altLang="zh-CN" sz="1600" i="1"/>
                                  </m:ctrlPr>
                                </m:sSubPr>
                                <m:e>
                                  <m:r>
                                    <a:rPr lang="en-US" altLang="zh-CN" sz="1600" i="1"/>
                                    <m:t>h</m:t>
                                  </m:r>
                                </m:e>
                                <m:sub>
                                  <m:r>
                                    <a:rPr lang="en-US" altLang="zh-CN" sz="1600" i="1"/>
                                    <m:t>𝑖</m:t>
                                  </m:r>
                                </m:sub>
                              </m:sSub>
                              <m:r>
                                <a:rPr lang="en-US" altLang="zh-CN" sz="1600" i="1"/>
                                <m:t>,</m:t>
                              </m:r>
                              <m:r>
                                <a:rPr lang="en-US" altLang="zh-CN" sz="1600" i="1"/>
                                <m:t>𝑛</m:t>
                              </m:r>
                              <m:r>
                                <a:rPr lang="en-US" altLang="zh-CN" sz="1600" i="1"/>
                                <m:t>=1</m:t>
                              </m:r>
                            </m:e>
                            <m:e>
                              <m:sSubSup>
                                <m:sSubSupPr>
                                  <m:ctrlPr>
                                    <a:rPr lang="zh-CN" altLang="zh-CN" sz="1600" i="1"/>
                                  </m:ctrlPr>
                                </m:sSubSupPr>
                                <m:e>
                                  <m:r>
                                    <m:rPr>
                                      <m:sty m:val="p"/>
                                    </m:rPr>
                                    <a:rPr lang="en-US" altLang="zh-CN" sz="1600"/>
                                    <m:t>p</m:t>
                                  </m:r>
                                </m:e>
                                <m:sub>
                                  <m:r>
                                    <m:rPr>
                                      <m:sty m:val="p"/>
                                    </m:rPr>
                                    <a:rPr lang="en-US" altLang="zh-CN" sz="1600"/>
                                    <m:t>t</m:t>
                                  </m:r>
                                  <m:r>
                                    <a:rPr lang="en-US" altLang="zh-CN" sz="1600"/>
                                    <m:t>,</m:t>
                                  </m:r>
                                  <m:r>
                                    <m:rPr>
                                      <m:sty m:val="p"/>
                                    </m:rPr>
                                    <a:rPr lang="en-US" altLang="zh-CN" sz="1600"/>
                                    <m:t>i</m:t>
                                  </m:r>
                                </m:sub>
                                <m:sup>
                                  <m:d>
                                    <m:dPr>
                                      <m:ctrlPr>
                                        <a:rPr lang="zh-CN" altLang="zh-CN" sz="1600" i="1"/>
                                      </m:ctrlPr>
                                    </m:dPr>
                                    <m:e>
                                      <m:r>
                                        <m:rPr>
                                          <m:sty m:val="p"/>
                                        </m:rPr>
                                        <a:rPr lang="en-US" altLang="zh-CN" sz="1600"/>
                                        <m:t>n</m:t>
                                      </m:r>
                                      <m:r>
                                        <a:rPr lang="en-US" altLang="zh-CN" sz="1600" i="1"/>
                                        <m:t>−</m:t>
                                      </m:r>
                                      <m:r>
                                        <a:rPr lang="en-US" altLang="zh-CN" sz="1600"/>
                                        <m:t>1</m:t>
                                      </m:r>
                                    </m:e>
                                  </m:d>
                                </m:sup>
                              </m:sSubSup>
                              <m:r>
                                <a:rPr lang="en-US" altLang="zh-CN" sz="1600"/>
                                <m:t>,</m:t>
                              </m:r>
                              <m:r>
                                <m:rPr>
                                  <m:sty m:val="p"/>
                                </m:rPr>
                                <a:rPr lang="en-US" altLang="zh-CN" sz="1600"/>
                                <m:t>others</m:t>
                              </m:r>
                            </m:e>
                          </m:eqArr>
                        </m:e>
                      </m:d>
                    </m:oMath>
                  </m:oMathPara>
                </a14:m>
                <a:b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b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p>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并通过以下公式计算路径嵌入</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b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br>
                <a14:m>
                  <m:oMathPara xmlns:m="http://schemas.openxmlformats.org/officeDocument/2006/math">
                    <m:oMathParaPr>
                      <m:jc m:val="centerGroup"/>
                    </m:oMathParaPr>
                    <m:oMath xmlns:m="http://schemas.openxmlformats.org/officeDocument/2006/math">
                      <m:sSubSup>
                        <m:sSubSupPr>
                          <m:ctrlPr>
                            <a:rPr lang="zh-CN" altLang="zh-CN" sz="1600" i="1"/>
                          </m:ctrlPr>
                        </m:sSubSupPr>
                        <m:e>
                          <m:r>
                            <a:rPr lang="en-US" altLang="zh-CN" sz="1600" i="1"/>
                            <m:t>𝑝</m:t>
                          </m:r>
                        </m:e>
                        <m:sub>
                          <m:r>
                            <a:rPr lang="en-US" altLang="zh-CN" sz="1600" i="1"/>
                            <m:t>𝑡</m:t>
                          </m:r>
                          <m:r>
                            <a:rPr lang="en-US" altLang="zh-CN" sz="1600" i="1"/>
                            <m:t>,</m:t>
                          </m:r>
                          <m:r>
                            <a:rPr lang="en-US" altLang="zh-CN" sz="1600" i="1"/>
                            <m:t>𝑖</m:t>
                          </m:r>
                        </m:sub>
                        <m:sup>
                          <m:d>
                            <m:dPr>
                              <m:ctrlPr>
                                <a:rPr lang="zh-CN" altLang="zh-CN" sz="1600" i="1"/>
                              </m:ctrlPr>
                            </m:dPr>
                            <m:e>
                              <m:r>
                                <a:rPr lang="en-US" altLang="zh-CN" sz="1600" i="1"/>
                                <m:t>𝑛</m:t>
                              </m:r>
                            </m:e>
                          </m:d>
                        </m:sup>
                      </m:sSubSup>
                      <m:r>
                        <a:rPr lang="en-US" altLang="zh-CN" sz="1600" i="1"/>
                        <m:t>=</m:t>
                      </m:r>
                      <m:r>
                        <m:rPr>
                          <m:nor/>
                        </m:rPr>
                        <a:rPr lang="en-US" altLang="zh-CN" sz="1600">
                          <a:latin typeface="Times New Roman" panose="02020603050405020304" pitchFamily="18" charset="0"/>
                          <a:ea typeface="微软雅黑" panose="020B0503020204020204" pitchFamily="34" charset="-122"/>
                          <a:cs typeface="Times New Roman" panose="02020603050405020304" pitchFamily="18" charset="0"/>
                        </a:rPr>
                        <m:t>FFN</m:t>
                      </m:r>
                      <m:d>
                        <m:dPr>
                          <m:ctrlPr>
                            <a:rPr lang="zh-CN" altLang="zh-CN" sz="1600" i="1"/>
                          </m:ctrlPr>
                        </m:dPr>
                        <m:e>
                          <m:sSub>
                            <m:sSubPr>
                              <m:ctrlPr>
                                <a:rPr lang="zh-CN" altLang="zh-CN" sz="1600" i="1"/>
                              </m:ctrlPr>
                            </m:sSubPr>
                            <m:e>
                              <m:r>
                                <a:rPr lang="en-US" altLang="zh-CN" sz="1600" i="1"/>
                                <m:t>𝑊</m:t>
                              </m:r>
                            </m:e>
                            <m:sub>
                              <m:r>
                                <a:rPr lang="en-US" altLang="zh-CN" sz="1600" i="1"/>
                                <m:t>𝑖</m:t>
                              </m:r>
                            </m:sub>
                          </m:sSub>
                          <m:sSubSup>
                            <m:sSubSupPr>
                              <m:ctrlPr>
                                <a:rPr lang="zh-CN" altLang="zh-CN" sz="1600" i="1"/>
                              </m:ctrlPr>
                            </m:sSubSupPr>
                            <m:e>
                              <m:r>
                                <a:rPr lang="en-US" altLang="zh-CN" sz="1600" i="1"/>
                                <m:t>h</m:t>
                              </m:r>
                            </m:e>
                            <m:sub>
                              <m:r>
                                <a:rPr lang="en-US" altLang="zh-CN" sz="1600" i="1"/>
                                <m:t>𝑖</m:t>
                              </m:r>
                            </m:sub>
                            <m:sup>
                              <m:d>
                                <m:dPr>
                                  <m:ctrlPr>
                                    <a:rPr lang="zh-CN" altLang="zh-CN" sz="1600" i="1"/>
                                  </m:ctrlPr>
                                </m:dPr>
                                <m:e>
                                  <m:r>
                                    <a:rPr lang="en-US" altLang="zh-CN" sz="1600" i="1"/>
                                    <m:t>𝑛</m:t>
                                  </m:r>
                                </m:e>
                              </m:d>
                            </m:sup>
                          </m:sSubSup>
                          <m:r>
                            <a:rPr lang="en-US" altLang="zh-CN" sz="1600" i="1"/>
                            <m:t>+</m:t>
                          </m:r>
                          <m:sSub>
                            <m:sSubPr>
                              <m:ctrlPr>
                                <a:rPr lang="zh-CN" altLang="zh-CN" sz="1600" i="1"/>
                              </m:ctrlPr>
                            </m:sSubPr>
                            <m:e>
                              <m:r>
                                <a:rPr lang="en-US" altLang="zh-CN" sz="1600" i="1"/>
                                <m:t>𝑊</m:t>
                              </m:r>
                            </m:e>
                            <m:sub>
                              <m:r>
                                <a:rPr lang="en-US" altLang="zh-CN" sz="1600" i="1"/>
                                <m:t>𝑡</m:t>
                              </m:r>
                            </m:sub>
                          </m:sSub>
                          <m:d>
                            <m:dPr>
                              <m:begChr m:val="["/>
                              <m:endChr m:val="]"/>
                              <m:ctrlPr>
                                <a:rPr lang="zh-CN" altLang="zh-CN" sz="1600" i="1"/>
                              </m:ctrlPr>
                            </m:dPr>
                            <m:e>
                              <m:sSubSup>
                                <m:sSubSupPr>
                                  <m:ctrlPr>
                                    <a:rPr lang="zh-CN" altLang="zh-CN" sz="1600" i="1"/>
                                  </m:ctrlPr>
                                </m:sSubSupPr>
                                <m:e>
                                  <m:r>
                                    <a:rPr lang="en-US" altLang="zh-CN" sz="1600" i="1"/>
                                    <m:t>𝑒</m:t>
                                  </m:r>
                                </m:e>
                                <m:sub>
                                  <m:r>
                                    <a:rPr lang="en-US" altLang="zh-CN" sz="1600" i="1"/>
                                    <m:t>𝑡</m:t>
                                  </m:r>
                                  <m:r>
                                    <a:rPr lang="en-US" altLang="zh-CN" sz="1600" i="1"/>
                                    <m:t>,</m:t>
                                  </m:r>
                                  <m:r>
                                    <a:rPr lang="en-US" altLang="zh-CN" sz="1600" i="1"/>
                                    <m:t>𝑖</m:t>
                                  </m:r>
                                </m:sub>
                                <m:sup>
                                  <m:d>
                                    <m:dPr>
                                      <m:ctrlPr>
                                        <a:rPr lang="zh-CN" altLang="zh-CN" sz="1600" i="1"/>
                                      </m:ctrlPr>
                                    </m:dPr>
                                    <m:e>
                                      <m:r>
                                        <a:rPr lang="en-US" altLang="zh-CN" sz="1600" i="1"/>
                                        <m:t>𝑛</m:t>
                                      </m:r>
                                    </m:e>
                                  </m:d>
                                </m:sup>
                              </m:sSubSup>
                              <m:r>
                                <a:rPr lang="en-US" altLang="zh-CN" sz="1600" i="1"/>
                                <m:t>,</m:t>
                              </m:r>
                              <m:sSubSup>
                                <m:sSubSupPr>
                                  <m:ctrlPr>
                                    <a:rPr lang="zh-CN" altLang="zh-CN" sz="1600" i="1"/>
                                  </m:ctrlPr>
                                </m:sSubSupPr>
                                <m:e>
                                  <m:r>
                                    <a:rPr lang="en-US" altLang="zh-CN" sz="1600" i="1"/>
                                    <m:t>h</m:t>
                                  </m:r>
                                </m:e>
                                <m:sub>
                                  <m:r>
                                    <a:rPr lang="en-US" altLang="zh-CN" sz="1600" i="1"/>
                                    <m:t>𝑡</m:t>
                                  </m:r>
                                  <m:r>
                                    <a:rPr lang="en-US" altLang="zh-CN" sz="1600" i="1"/>
                                    <m:t>,</m:t>
                                  </m:r>
                                  <m:r>
                                    <a:rPr lang="en-US" altLang="zh-CN" sz="1600" i="1"/>
                                    <m:t>𝑖</m:t>
                                  </m:r>
                                </m:sub>
                                <m:sup>
                                  <m:d>
                                    <m:dPr>
                                      <m:ctrlPr>
                                        <a:rPr lang="zh-CN" altLang="zh-CN" sz="1600" i="1"/>
                                      </m:ctrlPr>
                                    </m:dPr>
                                    <m:e>
                                      <m:r>
                                        <a:rPr lang="en-US" altLang="zh-CN" sz="1600" i="1"/>
                                        <m:t>𝑛</m:t>
                                      </m:r>
                                    </m:e>
                                  </m:d>
                                </m:sup>
                              </m:sSubSup>
                            </m:e>
                          </m:d>
                        </m:e>
                      </m:d>
                    </m:oMath>
                  </m:oMathPara>
                </a14:m>
                <a:b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br>
                <a:b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b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b="1" dirty="0" err="1">
                    <a:latin typeface="Times New Roman" panose="02020603050405020304" pitchFamily="18" charset="0"/>
                    <a:ea typeface="微软雅黑" panose="020B0503020204020204" pitchFamily="34" charset="-122"/>
                    <a:cs typeface="Times New Roman" panose="02020603050405020304" pitchFamily="18" charset="0"/>
                  </a:rPr>
                  <a:t>通过多头注意力机制（MultiHead</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 attention, </a:t>
                </a:r>
                <a:r>
                  <a:rPr lang="en-US" altLang="zh-CN" sz="1600" b="1" u="sng" dirty="0" err="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MultiAttn</a:t>
                </a:r>
                <a:r>
                  <a:rPr lang="en-US" altLang="zh-CN" sz="1600" b="1" dirty="0" err="1">
                    <a:latin typeface="Times New Roman" panose="02020603050405020304" pitchFamily="18" charset="0"/>
                    <a:ea typeface="微软雅黑" panose="020B0503020204020204" pitchFamily="34" charset="-122"/>
                    <a:cs typeface="Times New Roman" panose="02020603050405020304" pitchFamily="18" charset="0"/>
                  </a:rPr>
                  <a:t>）或三线性注意力机制（Trilinear</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 attention, </a:t>
                </a:r>
                <a:r>
                  <a:rPr lang="en-US" altLang="zh-CN" sz="1600" b="1" u="sng" dirty="0" err="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TriAttn</a:t>
                </a:r>
                <a:r>
                  <a:rPr lang="en-US" altLang="zh-CN" sz="1600" b="1" dirty="0" err="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计算逻辑关系</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b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lang="zh-CN" altLang="zh-CN" sz="1600" i="1"/>
                          </m:ctrlPr>
                        </m:sSubPr>
                        <m:e>
                          <m:r>
                            <a:rPr lang="en-US" altLang="zh-CN" sz="1600" i="1"/>
                            <m:t>𝐻</m:t>
                          </m:r>
                        </m:e>
                        <m:sub>
                          <m:r>
                            <a:rPr lang="en-US" altLang="zh-CN" sz="1600" i="1"/>
                            <m:t>𝑖</m:t>
                          </m:r>
                        </m:sub>
                      </m:sSub>
                      <m:r>
                        <a:rPr lang="en-US" altLang="zh-CN" sz="1600" i="1"/>
                        <m:t>=</m:t>
                      </m:r>
                      <m:d>
                        <m:dPr>
                          <m:begChr m:val="["/>
                          <m:endChr m:val="]"/>
                          <m:ctrlPr>
                            <a:rPr lang="zh-CN" altLang="zh-CN" sz="1600" i="1"/>
                          </m:ctrlPr>
                        </m:dPr>
                        <m:e>
                          <m:sSub>
                            <m:sSubPr>
                              <m:ctrlPr>
                                <a:rPr lang="zh-CN" altLang="zh-CN" sz="1600" i="1"/>
                              </m:ctrlPr>
                            </m:sSubPr>
                            <m:e>
                              <m:r>
                                <a:rPr lang="en-US" altLang="zh-CN" sz="1600" i="1"/>
                                <m:t>h</m:t>
                              </m:r>
                            </m:e>
                            <m:sub>
                              <m:r>
                                <a:rPr lang="en-US" altLang="zh-CN" sz="1600" i="1"/>
                                <m:t>𝑥</m:t>
                              </m:r>
                            </m:sub>
                          </m:sSub>
                          <m:r>
                            <a:rPr lang="en-US" altLang="zh-CN" sz="1600" i="1"/>
                            <m:t>;</m:t>
                          </m:r>
                          <m:sSub>
                            <m:sSubPr>
                              <m:ctrlPr>
                                <a:rPr lang="zh-CN" altLang="zh-CN" sz="1600" i="1"/>
                              </m:ctrlPr>
                            </m:sSubPr>
                            <m:e>
                              <m:r>
                                <a:rPr lang="en-US" altLang="zh-CN" sz="1600" i="1"/>
                                <m:t>𝑝</m:t>
                              </m:r>
                            </m:e>
                            <m:sub>
                              <m:r>
                                <a:rPr lang="en-US" altLang="zh-CN" sz="1600" i="1"/>
                                <m:t>𝑖</m:t>
                              </m:r>
                            </m:sub>
                          </m:sSub>
                          <m:r>
                            <a:rPr lang="en-US" altLang="zh-CN" sz="1600" i="1"/>
                            <m:t>;</m:t>
                          </m:r>
                          <m:sSub>
                            <m:sSubPr>
                              <m:ctrlPr>
                                <a:rPr lang="zh-CN" altLang="zh-CN" sz="1600" i="1"/>
                              </m:ctrlPr>
                            </m:sSubPr>
                            <m:e>
                              <m:r>
                                <a:rPr lang="en-US" altLang="zh-CN" sz="1600" i="1"/>
                                <m:t>h</m:t>
                              </m:r>
                            </m:e>
                            <m:sub>
                              <m:r>
                                <a:rPr lang="en-US" altLang="zh-CN" sz="1600" i="1"/>
                                <m:t>𝑥</m:t>
                              </m:r>
                            </m:sub>
                          </m:sSub>
                          <m:r>
                            <a:rPr lang="en-US" altLang="zh-CN" sz="1600" i="1"/>
                            <m:t>−</m:t>
                          </m:r>
                          <m:sSub>
                            <m:sSubPr>
                              <m:ctrlPr>
                                <a:rPr lang="zh-CN" altLang="zh-CN" sz="1600" i="1"/>
                              </m:ctrlPr>
                            </m:sSubPr>
                            <m:e>
                              <m:r>
                                <a:rPr lang="en-US" altLang="zh-CN" sz="1600" i="1"/>
                                <m:t>𝑝</m:t>
                              </m:r>
                            </m:e>
                            <m:sub>
                              <m:r>
                                <a:rPr lang="en-US" altLang="zh-CN" sz="1600" i="1"/>
                                <m:t>𝑖</m:t>
                              </m:r>
                            </m:sub>
                          </m:sSub>
                          <m:r>
                            <a:rPr lang="en-US" altLang="zh-CN" sz="1600" i="1"/>
                            <m:t>;</m:t>
                          </m:r>
                          <m:sSub>
                            <m:sSubPr>
                              <m:ctrlPr>
                                <a:rPr lang="zh-CN" altLang="zh-CN" sz="1600" i="1"/>
                              </m:ctrlPr>
                            </m:sSubPr>
                            <m:e>
                              <m:r>
                                <a:rPr lang="en-US" altLang="zh-CN" sz="1600" i="1"/>
                                <m:t>h</m:t>
                              </m:r>
                            </m:e>
                            <m:sub>
                              <m:r>
                                <a:rPr lang="en-US" altLang="zh-CN" sz="1600" i="1"/>
                                <m:t>𝑥</m:t>
                              </m:r>
                            </m:sub>
                          </m:sSub>
                          <m:r>
                            <a:rPr lang="en-US" altLang="zh-CN" sz="1600"/>
                            <m:t>⊙</m:t>
                          </m:r>
                          <m:sSub>
                            <m:sSubPr>
                              <m:ctrlPr>
                                <a:rPr lang="zh-CN" altLang="zh-CN" sz="1600" i="1"/>
                              </m:ctrlPr>
                            </m:sSubPr>
                            <m:e>
                              <m:r>
                                <a:rPr lang="en-US" altLang="zh-CN" sz="1600" i="1"/>
                                <m:t>𝑝</m:t>
                              </m:r>
                            </m:e>
                            <m:sub>
                              <m:r>
                                <a:rPr lang="en-US" altLang="zh-CN" sz="1600" i="1"/>
                                <m:t>𝑖</m:t>
                              </m:r>
                            </m:sub>
                          </m:sSub>
                        </m:e>
                      </m:d>
                      <m:r>
                        <a:rPr lang="en-US" altLang="zh-CN" sz="1600" i="1"/>
                        <m:t>,</m:t>
                      </m:r>
                      <m:sSub>
                        <m:sSubPr>
                          <m:ctrlPr>
                            <a:rPr lang="zh-CN" altLang="zh-CN" sz="1600" i="1"/>
                          </m:ctrlPr>
                        </m:sSubPr>
                        <m:e>
                          <m:r>
                            <a:rPr lang="en-US" altLang="zh-CN" sz="1600" i="1"/>
                            <m:t>𝐻</m:t>
                          </m:r>
                        </m:e>
                        <m:sub>
                          <m:r>
                            <a:rPr lang="en-US" altLang="zh-CN" sz="1600" i="1"/>
                            <m:t>𝑖</m:t>
                          </m:r>
                        </m:sub>
                      </m:sSub>
                      <m:r>
                        <a:rPr lang="en-US" altLang="zh-CN" sz="1600"/>
                        <m:t>∈</m:t>
                      </m:r>
                      <m:sSup>
                        <m:sSupPr>
                          <m:ctrlPr>
                            <a:rPr lang="zh-CN" altLang="zh-CN" sz="1600" i="1"/>
                          </m:ctrlPr>
                        </m:sSupPr>
                        <m:e>
                          <m:r>
                            <a:rPr lang="en-US" altLang="zh-CN" sz="1600" i="1"/>
                            <m:t>𝑅</m:t>
                          </m:r>
                        </m:e>
                        <m:sup>
                          <m:r>
                            <a:rPr lang="en-US" altLang="zh-CN" sz="1600" i="1"/>
                            <m:t>𝟜</m:t>
                          </m:r>
                          <m:r>
                            <a:rPr lang="en-US" altLang="zh-CN" sz="1600" i="1"/>
                            <m:t>𝐷</m:t>
                          </m:r>
                        </m:sup>
                      </m:sSup>
                    </m:oMath>
                    <m:oMath xmlns:m="http://schemas.openxmlformats.org/officeDocument/2006/math">
                      <m:sSub>
                        <m:sSubPr>
                          <m:ctrlPr>
                            <a:rPr lang="zh-CN" altLang="zh-CN" sz="1600" i="1"/>
                          </m:ctrlPr>
                        </m:sSubPr>
                        <m:e>
                          <m:r>
                            <a:rPr lang="en-US" altLang="zh-CN" sz="1600" i="1"/>
                            <m:t>𝑍</m:t>
                          </m:r>
                        </m:e>
                        <m:sub>
                          <m:r>
                            <a:rPr lang="en-US" altLang="zh-CN" sz="1600" i="1"/>
                            <m:t>𝑖</m:t>
                          </m:r>
                        </m:sub>
                      </m:sSub>
                      <m:r>
                        <a:rPr lang="en-US" altLang="zh-CN" sz="1600" i="1"/>
                        <m:t>=</m:t>
                      </m:r>
                      <m:d>
                        <m:dPr>
                          <m:begChr m:val="["/>
                          <m:endChr m:val="]"/>
                          <m:ctrlPr>
                            <a:rPr lang="zh-CN" altLang="zh-CN" sz="1600" i="1"/>
                          </m:ctrlPr>
                        </m:dPr>
                        <m:e>
                          <m:sSub>
                            <m:sSubPr>
                              <m:ctrlPr>
                                <a:rPr lang="zh-CN" altLang="zh-CN" sz="1600" i="1"/>
                              </m:ctrlPr>
                            </m:sSubPr>
                            <m:e>
                              <m:r>
                                <a:rPr lang="en-US" altLang="zh-CN" sz="1600" i="1"/>
                                <m:t>h</m:t>
                              </m:r>
                            </m:e>
                            <m:sub>
                              <m:r>
                                <a:rPr lang="en-US" altLang="zh-CN" sz="1600" i="1"/>
                                <m:t>𝑣</m:t>
                              </m:r>
                            </m:sub>
                          </m:sSub>
                          <m:r>
                            <a:rPr lang="en-US" altLang="zh-CN" sz="1600" i="1"/>
                            <m:t>;</m:t>
                          </m:r>
                          <m:sSub>
                            <m:sSubPr>
                              <m:ctrlPr>
                                <a:rPr lang="zh-CN" altLang="zh-CN" sz="1600" i="1"/>
                              </m:ctrlPr>
                            </m:sSubPr>
                            <m:e>
                              <m:r>
                                <a:rPr lang="en-US" altLang="zh-CN" sz="1600" i="1"/>
                                <m:t>𝑝</m:t>
                              </m:r>
                            </m:e>
                            <m:sub>
                              <m:r>
                                <a:rPr lang="en-US" altLang="zh-CN" sz="1600" i="1"/>
                                <m:t>𝑖</m:t>
                              </m:r>
                            </m:sub>
                          </m:sSub>
                          <m:r>
                            <a:rPr lang="en-US" altLang="zh-CN" sz="1600" i="1"/>
                            <m:t>;</m:t>
                          </m:r>
                          <m:sSub>
                            <m:sSubPr>
                              <m:ctrlPr>
                                <a:rPr lang="zh-CN" altLang="zh-CN" sz="1600" i="1"/>
                              </m:ctrlPr>
                            </m:sSubPr>
                            <m:e>
                              <m:r>
                                <a:rPr lang="en-US" altLang="zh-CN" sz="1600" i="1"/>
                                <m:t>h</m:t>
                              </m:r>
                            </m:e>
                            <m:sub>
                              <m:r>
                                <a:rPr lang="en-US" altLang="zh-CN" sz="1600" i="1"/>
                                <m:t>𝑣</m:t>
                              </m:r>
                            </m:sub>
                          </m:sSub>
                          <m:r>
                            <a:rPr lang="en-US" altLang="zh-CN" sz="1600" i="1"/>
                            <m:t>−</m:t>
                          </m:r>
                          <m:sSub>
                            <m:sSubPr>
                              <m:ctrlPr>
                                <a:rPr lang="zh-CN" altLang="zh-CN" sz="1600" i="1"/>
                              </m:ctrlPr>
                            </m:sSubPr>
                            <m:e>
                              <m:r>
                                <a:rPr lang="en-US" altLang="zh-CN" sz="1600" i="1"/>
                                <m:t>𝑝</m:t>
                              </m:r>
                            </m:e>
                            <m:sub>
                              <m:r>
                                <a:rPr lang="en-US" altLang="zh-CN" sz="1600" i="1"/>
                                <m:t>𝑖</m:t>
                              </m:r>
                            </m:sub>
                          </m:sSub>
                          <m:r>
                            <a:rPr lang="en-US" altLang="zh-CN" sz="1600" i="1"/>
                            <m:t>;</m:t>
                          </m:r>
                          <m:sSub>
                            <m:sSubPr>
                              <m:ctrlPr>
                                <a:rPr lang="zh-CN" altLang="zh-CN" sz="1600" i="1"/>
                              </m:ctrlPr>
                            </m:sSubPr>
                            <m:e>
                              <m:r>
                                <a:rPr lang="en-US" altLang="zh-CN" sz="1600" i="1"/>
                                <m:t>h</m:t>
                              </m:r>
                            </m:e>
                            <m:sub>
                              <m:r>
                                <a:rPr lang="en-US" altLang="zh-CN" sz="1600" i="1"/>
                                <m:t>𝑣</m:t>
                              </m:r>
                            </m:sub>
                          </m:sSub>
                          <m:r>
                            <a:rPr lang="en-US" altLang="zh-CN" sz="1600"/>
                            <m:t>⊙</m:t>
                          </m:r>
                          <m:sSub>
                            <m:sSubPr>
                              <m:ctrlPr>
                                <a:rPr lang="zh-CN" altLang="zh-CN" sz="1600" i="1"/>
                              </m:ctrlPr>
                            </m:sSubPr>
                            <m:e>
                              <m:r>
                                <a:rPr lang="en-US" altLang="zh-CN" sz="1600" i="1"/>
                                <m:t>𝑝</m:t>
                              </m:r>
                            </m:e>
                            <m:sub>
                              <m:r>
                                <a:rPr lang="en-US" altLang="zh-CN" sz="1600" i="1"/>
                                <m:t>𝑖</m:t>
                              </m:r>
                            </m:sub>
                          </m:sSub>
                        </m:e>
                      </m:d>
                      <m:r>
                        <a:rPr lang="en-US" altLang="zh-CN" sz="1600" i="1"/>
                        <m:t>,</m:t>
                      </m:r>
                      <m:sSub>
                        <m:sSubPr>
                          <m:ctrlPr>
                            <a:rPr lang="zh-CN" altLang="zh-CN" sz="1600" i="1"/>
                          </m:ctrlPr>
                        </m:sSubPr>
                        <m:e>
                          <m:r>
                            <a:rPr lang="en-US" altLang="zh-CN" sz="1600" i="1"/>
                            <m:t>𝑍</m:t>
                          </m:r>
                        </m:e>
                        <m:sub>
                          <m:r>
                            <a:rPr lang="en-US" altLang="zh-CN" sz="1600" i="1"/>
                            <m:t>𝑖</m:t>
                          </m:r>
                        </m:sub>
                      </m:sSub>
                      <m:r>
                        <a:rPr lang="en-US" altLang="zh-CN" sz="1600"/>
                        <m:t>∈</m:t>
                      </m:r>
                      <m:sSup>
                        <m:sSupPr>
                          <m:ctrlPr>
                            <a:rPr lang="zh-CN" altLang="zh-CN" sz="1600" i="1"/>
                          </m:ctrlPr>
                        </m:sSupPr>
                        <m:e>
                          <m:r>
                            <a:rPr lang="en-US" altLang="zh-CN" sz="1600" i="1"/>
                            <m:t>𝑅</m:t>
                          </m:r>
                        </m:e>
                        <m:sup>
                          <m:r>
                            <a:rPr lang="en-US" altLang="zh-CN" sz="1600" i="1"/>
                            <m:t>𝟜</m:t>
                          </m:r>
                          <m:r>
                            <a:rPr lang="en-US" altLang="zh-CN" sz="1600" i="1"/>
                            <m:t>𝐷</m:t>
                          </m:r>
                        </m:sup>
                      </m:sSup>
                    </m:oMath>
                  </m:oMathPara>
                </a14:m>
                <a:b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br>
                <a:b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b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注意力分数</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b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lang="zh-CN" altLang="zh-CN" sz="1600" i="1"/>
                          </m:ctrlPr>
                        </m:sSubPr>
                        <m:e>
                          <m:r>
                            <m:rPr>
                              <m:sty m:val="p"/>
                            </m:rPr>
                            <a:rPr lang="en-US" altLang="zh-CN" sz="1600"/>
                            <m:t>α</m:t>
                          </m:r>
                        </m:e>
                        <m:sub>
                          <m:r>
                            <a:rPr lang="en-US" altLang="zh-CN" sz="1600" i="1"/>
                            <m:t>𝑖</m:t>
                          </m:r>
                        </m:sub>
                      </m:sSub>
                      <m:r>
                        <a:rPr lang="en-US" altLang="zh-CN" sz="1600" i="1"/>
                        <m:t>=</m:t>
                      </m:r>
                      <m:r>
                        <m:rPr>
                          <m:nor/>
                        </m:rPr>
                        <a:rPr lang="en-US" altLang="zh-CN" sz="1600">
                          <a:latin typeface="Times New Roman" panose="02020603050405020304" pitchFamily="18" charset="0"/>
                          <a:ea typeface="微软雅黑" panose="020B0503020204020204" pitchFamily="34" charset="-122"/>
                          <a:cs typeface="Times New Roman" panose="02020603050405020304" pitchFamily="18" charset="0"/>
                        </a:rPr>
                        <m:t>MultiAttn</m:t>
                      </m:r>
                      <m:d>
                        <m:dPr>
                          <m:ctrlPr>
                            <a:rPr lang="zh-CN" altLang="zh-CN" sz="1600" i="1"/>
                          </m:ctrlPr>
                        </m:dPr>
                        <m:e>
                          <m:sSub>
                            <m:sSubPr>
                              <m:ctrlPr>
                                <a:rPr lang="zh-CN" altLang="zh-CN" sz="1600" i="1"/>
                              </m:ctrlPr>
                            </m:sSubPr>
                            <m:e>
                              <m:r>
                                <a:rPr lang="en-US" altLang="zh-CN" sz="1600" i="1"/>
                                <m:t>𝐻</m:t>
                              </m:r>
                            </m:e>
                            <m:sub>
                              <m:r>
                                <a:rPr lang="en-US" altLang="zh-CN" sz="1600" i="1"/>
                                <m:t>𝑖</m:t>
                              </m:r>
                            </m:sub>
                          </m:sSub>
                          <m:r>
                            <a:rPr lang="en-US" altLang="zh-CN" sz="1600"/>
                            <m:t>⊙</m:t>
                          </m:r>
                          <m:sSub>
                            <m:sSubPr>
                              <m:ctrlPr>
                                <a:rPr lang="zh-CN" altLang="zh-CN" sz="1600" i="1"/>
                              </m:ctrlPr>
                            </m:sSubPr>
                            <m:e>
                              <m:r>
                                <a:rPr lang="en-US" altLang="zh-CN" sz="1600" i="1"/>
                                <m:t>𝑍</m:t>
                              </m:r>
                            </m:e>
                            <m:sub>
                              <m:r>
                                <a:rPr lang="en-US" altLang="zh-CN" sz="1600" i="1"/>
                                <m:t>𝑖</m:t>
                              </m:r>
                            </m:sub>
                          </m:sSub>
                        </m:e>
                      </m:d>
                    </m:oMath>
                  </m:oMathPara>
                </a14:m>
                <a:b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b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b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b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并通过softmax函数聚合分数，选择下一个跳跃的Top</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N节点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b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br>
                <a14:m>
                  <m:oMathPara xmlns:m="http://schemas.openxmlformats.org/officeDocument/2006/math">
                    <m:oMathParaPr>
                      <m:jc m:val="centerGroup"/>
                    </m:oMathParaPr>
                    <m:oMath xmlns:m="http://schemas.openxmlformats.org/officeDocument/2006/math">
                      <m:r>
                        <m:rPr>
                          <m:sty m:val="p"/>
                        </m:rPr>
                        <a:rPr lang="en-US" altLang="zh-CN" sz="1600"/>
                        <m:t>β</m:t>
                      </m:r>
                      <m:r>
                        <a:rPr lang="en-US" altLang="zh-CN" sz="1600" i="1"/>
                        <m:t>=</m:t>
                      </m:r>
                      <m:r>
                        <m:rPr>
                          <m:nor/>
                        </m:rPr>
                        <a:rPr lang="en-US" altLang="zh-CN" sz="1600">
                          <a:latin typeface="Times New Roman" panose="02020603050405020304" pitchFamily="18" charset="0"/>
                          <a:ea typeface="微软雅黑" panose="020B0503020204020204" pitchFamily="34" charset="-122"/>
                          <a:cs typeface="Times New Roman" panose="02020603050405020304" pitchFamily="18" charset="0"/>
                        </a:rPr>
                        <m:t>Softmax</m:t>
                      </m:r>
                      <m:d>
                        <m:dPr>
                          <m:ctrlPr>
                            <a:rPr lang="zh-CN" altLang="zh-CN" sz="1600" i="1"/>
                          </m:ctrlPr>
                        </m:dPr>
                        <m:e>
                          <m:nary>
                            <m:naryPr>
                              <m:chr m:val="∑"/>
                              <m:ctrlPr>
                                <a:rPr lang="zh-CN" altLang="zh-CN" sz="1600" i="1"/>
                              </m:ctrlPr>
                            </m:naryPr>
                            <m:sub>
                              <m:r>
                                <a:rPr lang="en-US" altLang="zh-CN" sz="1600" i="1"/>
                                <m:t>𝑖</m:t>
                              </m:r>
                              <m:r>
                                <a:rPr lang="en-US" altLang="zh-CN" sz="1600" i="1"/>
                                <m:t>=1</m:t>
                              </m:r>
                            </m:sub>
                            <m:sup>
                              <m:sSub>
                                <m:sSubPr>
                                  <m:ctrlPr>
                                    <a:rPr lang="zh-CN" altLang="zh-CN" sz="1600" i="1"/>
                                  </m:ctrlPr>
                                </m:sSubPr>
                                <m:e>
                                  <m:r>
                                    <a:rPr lang="en-US" altLang="zh-CN" sz="1600" i="1"/>
                                    <m:t>𝑉</m:t>
                                  </m:r>
                                </m:e>
                                <m:sub>
                                  <m:r>
                                    <a:rPr lang="en-US" altLang="zh-CN" sz="1600" i="1"/>
                                    <m:t>𝑠𝑟𝑐</m:t>
                                  </m:r>
                                </m:sub>
                              </m:sSub>
                            </m:sup>
                            <m:e>
                              <m:nary>
                                <m:naryPr>
                                  <m:chr m:val="∑"/>
                                  <m:ctrlPr>
                                    <a:rPr lang="zh-CN" altLang="zh-CN" sz="1600" i="1"/>
                                  </m:ctrlPr>
                                </m:naryPr>
                                <m:sub>
                                  <m:r>
                                    <a:rPr lang="en-US" altLang="zh-CN" sz="1600" i="1"/>
                                    <m:t>𝑡</m:t>
                                  </m:r>
                                  <m:r>
                                    <a:rPr lang="en-US" altLang="zh-CN" sz="1600" i="1"/>
                                    <m:t>=1</m:t>
                                  </m:r>
                                </m:sub>
                                <m:sup>
                                  <m:r>
                                    <a:rPr lang="en-US" altLang="zh-CN" sz="1600" i="1"/>
                                    <m:t>𝑇</m:t>
                                  </m:r>
                                </m:sup>
                                <m:e>
                                  <m:sSubSup>
                                    <m:sSubSupPr>
                                      <m:ctrlPr>
                                        <a:rPr lang="zh-CN" altLang="zh-CN" sz="1600" i="1"/>
                                      </m:ctrlPr>
                                    </m:sSubSupPr>
                                    <m:e>
                                      <m:r>
                                        <a:rPr lang="en-US" altLang="zh-CN" sz="1600" i="1"/>
                                        <m:t>𝑆</m:t>
                                      </m:r>
                                    </m:e>
                                    <m:sub>
                                      <m:r>
                                        <a:rPr lang="en-US" altLang="zh-CN" sz="1600" i="1"/>
                                        <m:t>𝑖</m:t>
                                      </m:r>
                                      <m:r>
                                        <a:rPr lang="en-US" altLang="zh-CN" sz="1600" i="1"/>
                                        <m:t>,</m:t>
                                      </m:r>
                                      <m:r>
                                        <a:rPr lang="en-US" altLang="zh-CN" sz="1600" i="1"/>
                                        <m:t>𝑡</m:t>
                                      </m:r>
                                    </m:sub>
                                    <m:sup>
                                      <m:r>
                                        <m:rPr>
                                          <m:nor/>
                                        </m:rPr>
                                        <a:rPr lang="en-US" altLang="zh-CN" sz="1600">
                                          <a:latin typeface="Times New Roman" panose="02020603050405020304" pitchFamily="18" charset="0"/>
                                          <a:ea typeface="微软雅黑" panose="020B0503020204020204" pitchFamily="34" charset="-122"/>
                                          <a:cs typeface="Times New Roman" panose="02020603050405020304" pitchFamily="18" charset="0"/>
                                        </a:rPr>
                                        <m:t>Tri</m:t>
                                      </m:r>
                                    </m:sup>
                                  </m:sSubSup>
                                </m:e>
                              </m:nary>
                            </m:e>
                          </m:nary>
                        </m:e>
                      </m:d>
                    </m:oMath>
                  </m:oMathPara>
                </a14:m>
                <a:b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br>
                <a:endParaRPr lang="zh-CN" altLang="en-US" sz="1600" u="sng"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10" name="文本框 17">
                <a:extLst>
                  <a:ext uri="{FF2B5EF4-FFF2-40B4-BE49-F238E27FC236}">
                    <a16:creationId xmlns:a16="http://schemas.microsoft.com/office/drawing/2014/main" id="{8FD2DEEF-9915-6310-F229-EA82FAF9F04C}"/>
                  </a:ext>
                </a:extLst>
              </p:cNvPr>
              <p:cNvSpPr txBox="1">
                <a:spLocks noRot="1" noChangeAspect="1" noMove="1" noResize="1" noEditPoints="1" noAdjustHandles="1" noChangeArrowheads="1" noChangeShapeType="1" noTextEdit="1"/>
              </p:cNvSpPr>
              <p:nvPr/>
            </p:nvSpPr>
            <p:spPr>
              <a:xfrm>
                <a:off x="181429" y="1703628"/>
                <a:ext cx="5847048" cy="5102872"/>
              </a:xfrm>
              <a:prstGeom prst="rect">
                <a:avLst/>
              </a:prstGeom>
              <a:blipFill>
                <a:blip r:embed="rId2"/>
                <a:stretch>
                  <a:fillRect l="-626" t="-358" r="-35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7BA84FFD-DC8E-6F85-2702-0D71F6A521BB}"/>
                  </a:ext>
                </a:extLst>
              </p:cNvPr>
              <p:cNvSpPr txBox="1"/>
              <p:nvPr/>
            </p:nvSpPr>
            <p:spPr>
              <a:xfrm>
                <a:off x="6096000" y="1703628"/>
                <a:ext cx="5546117" cy="2859501"/>
              </a:xfrm>
              <a:prstGeom prst="rect">
                <a:avLst/>
              </a:prstGeom>
              <a:noFill/>
            </p:spPr>
            <p:txBody>
              <a:bodyPr wrap="square">
                <a:spAutoFit/>
              </a:bodyPr>
              <a:lstStyle/>
              <a:p>
                <a:pP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作者定义了预测损失</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𝑃𝑟𝑒𝑑</m:t>
                        </m:r>
                      </m:sub>
                    </m:sSub>
                  </m:oMath>
                </a14:m>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和对比学习损失</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𝐶𝐿</m:t>
                        </m:r>
                      </m:sub>
                    </m:sSub>
                  </m:oMath>
                </a14:m>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总损失为</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a:t>
                </a:r>
                <a:b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𝑃𝑟𝑒𝑑</m:t>
                          </m:r>
                        </m:sub>
                      </m:s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𝐶𝐿</m:t>
                          </m:r>
                        </m:sub>
                      </m:sSub>
                    </m:oMath>
                  </m:oMathPara>
                </a14:m>
                <a:b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br>
                <a:b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b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其中预测损失使用二元交叉熵计算</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a:t>
                </a:r>
                <a:b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𝑃𝑟𝑒𝑑</m:t>
                          </m:r>
                        </m:sub>
                      </m:s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𝑀</m:t>
                          </m:r>
                        </m:sup>
                        <m:e>
                          <m:nary>
                            <m:naryPr>
                              <m:chr m:val="∑"/>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𝑁</m:t>
                              </m:r>
                            </m:sup>
                            <m:e>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𝑛</m:t>
                                      </m:r>
                                    </m:sub>
                                  </m:sSub>
                                  <m:func>
                                    <m:func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a:effectLst/>
                                          <a:latin typeface="Cambria Math" panose="02040503050406030204" pitchFamily="18" charset="0"/>
                                          <a:ea typeface="宋体" panose="02010600030101010101" pitchFamily="2" charset="-122"/>
                                          <a:cs typeface="Times New Roman" panose="02020603050405020304" pitchFamily="18" charset="0"/>
                                        </a:rPr>
                                        <m:t>log</m:t>
                                      </m:r>
                                    </m:fName>
                                    <m:e>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𝑛</m:t>
                                              </m:r>
                                            </m:sub>
                                          </m:sSub>
                                        </m:e>
                                      </m:d>
                                    </m:e>
                                  </m:func>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1−</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𝑛</m:t>
                                          </m:r>
                                        </m:sub>
                                      </m:sSub>
                                    </m:e>
                                  </m:d>
                                  <m:func>
                                    <m:func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a:effectLst/>
                                          <a:latin typeface="Cambria Math" panose="02040503050406030204" pitchFamily="18" charset="0"/>
                                          <a:ea typeface="宋体" panose="02010600030101010101" pitchFamily="2" charset="-122"/>
                                          <a:cs typeface="Times New Roman" panose="02020603050405020304" pitchFamily="18" charset="0"/>
                                        </a:rPr>
                                        <m:t>log</m:t>
                                      </m:r>
                                    </m:fName>
                                    <m:e>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1−</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𝑛</m:t>
                                              </m:r>
                                            </m:sub>
                                          </m:sSub>
                                        </m:e>
                                      </m:d>
                                    </m:e>
                                  </m:func>
                                </m:e>
                              </m:d>
                            </m:e>
                          </m:nary>
                        </m:e>
                      </m:nary>
                    </m:oMath>
                  </m:oMathPara>
                </a14:m>
                <a:b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br>
                <a:b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br>
                <a:r>
                  <a:rPr lang="en-US" altLang="zh-CN" sz="1600" dirty="0" err="1">
                    <a:effectLst/>
                    <a:latin typeface="Times New Roman" panose="02020603050405020304" pitchFamily="18" charset="0"/>
                    <a:ea typeface="微软雅黑" panose="020B0503020204020204" pitchFamily="34" charset="-122"/>
                    <a:cs typeface="Times New Roman" panose="02020603050405020304" pitchFamily="18" charset="0"/>
                  </a:rPr>
                  <a:t>对比学习损失通过余弦相似度计算</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a:t>
                </a:r>
                <a:b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𝐶𝐿</m:t>
                          </m:r>
                        </m:sub>
                      </m:s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sub>
                        <m:sup/>
                        <m:e>
                          <m:func>
                            <m:func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a:effectLst/>
                                  <a:latin typeface="Cambria Math" panose="02040503050406030204" pitchFamily="18" charset="0"/>
                                  <a:ea typeface="宋体" panose="02010600030101010101" pitchFamily="2" charset="-122"/>
                                  <a:cs typeface="Times New Roman" panose="02020603050405020304" pitchFamily="18" charset="0"/>
                                </a:rPr>
                                <m:t>max</m:t>
                              </m:r>
                            </m:fName>
                            <m:e>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func>
                                    <m:func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a:effectLst/>
                                          <a:latin typeface="Cambria Math" panose="02040503050406030204" pitchFamily="18" charset="0"/>
                                          <a:ea typeface="宋体" panose="02010600030101010101" pitchFamily="2" charset="-122"/>
                                          <a:cs typeface="Times New Roman" panose="02020603050405020304" pitchFamily="18" charset="0"/>
                                        </a:rPr>
                                        <m:t>cos</m:t>
                                      </m:r>
                                    </m:fName>
                                    <m:e>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up>
                                          </m:sSubSup>
                                        </m:e>
                                      </m:d>
                                    </m:e>
                                  </m:func>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a:effectLst/>
                                          <a:latin typeface="Cambria Math" panose="02040503050406030204" pitchFamily="18" charset="0"/>
                                          <a:ea typeface="宋体" panose="02010600030101010101" pitchFamily="2" charset="-122"/>
                                          <a:cs typeface="Times New Roman" panose="02020603050405020304" pitchFamily="18" charset="0"/>
                                        </a:rPr>
                                        <m:t>cos</m:t>
                                      </m:r>
                                    </m:fName>
                                    <m:e>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up>
                                          </m:sSubSup>
                                        </m:e>
                                      </m:d>
                                    </m:e>
                                  </m:func>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r>
                                    <m:rPr>
                                      <m:nor/>
                                    </m:rPr>
                                    <a:rPr lang="en-US" altLang="zh-CN" sz="1600">
                                      <a:effectLst/>
                                      <a:latin typeface="Times New Roman" panose="02020603050405020304" pitchFamily="18" charset="0"/>
                                      <a:ea typeface="微软雅黑" panose="020B0503020204020204" pitchFamily="34" charset="-122"/>
                                      <a:cs typeface="Times New Roman" panose="02020603050405020304" pitchFamily="18" charset="0"/>
                                    </a:rPr>
                                    <m:t>margin</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,0</m:t>
                                  </m:r>
                                </m:e>
                              </m:d>
                            </m:e>
                          </m:func>
                        </m:e>
                      </m:nary>
                    </m:oMath>
                  </m:oMathPara>
                </a14:m>
                <a:b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b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12" name="文本框 11">
                <a:extLst>
                  <a:ext uri="{FF2B5EF4-FFF2-40B4-BE49-F238E27FC236}">
                    <a16:creationId xmlns:a16="http://schemas.microsoft.com/office/drawing/2014/main" id="{7BA84FFD-DC8E-6F85-2702-0D71F6A521BB}"/>
                  </a:ext>
                </a:extLst>
              </p:cNvPr>
              <p:cNvSpPr txBox="1">
                <a:spLocks noRot="1" noChangeAspect="1" noMove="1" noResize="1" noEditPoints="1" noAdjustHandles="1" noChangeArrowheads="1" noChangeShapeType="1" noTextEdit="1"/>
              </p:cNvSpPr>
              <p:nvPr/>
            </p:nvSpPr>
            <p:spPr>
              <a:xfrm>
                <a:off x="6096000" y="1703628"/>
                <a:ext cx="5546117" cy="2859501"/>
              </a:xfrm>
              <a:prstGeom prst="rect">
                <a:avLst/>
              </a:prstGeom>
              <a:blipFill>
                <a:blip r:embed="rId3"/>
                <a:stretch>
                  <a:fillRect l="-549" t="-638" r="-42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7C265566-7241-82A6-746E-E97C00D2D3A9}"/>
                  </a:ext>
                </a:extLst>
              </p:cNvPr>
              <p:cNvSpPr txBox="1"/>
              <p:nvPr/>
            </p:nvSpPr>
            <p:spPr>
              <a:xfrm>
                <a:off x="6180409" y="5006071"/>
                <a:ext cx="5494352" cy="1228863"/>
              </a:xfrm>
              <a:prstGeom prst="rect">
                <a:avLst/>
              </a:prstGeom>
              <a:noFill/>
              <a:ln w="28575">
                <a:solidFill>
                  <a:schemeClr val="tx1"/>
                </a:solidFill>
                <a:prstDash val="dash"/>
              </a:ln>
            </p:spPr>
            <p:txBody>
              <a:bodyPr wrap="square">
                <a:spAutoFit/>
              </a:bodyPr>
              <a:lstStyle/>
              <a:p>
                <a:pPr algn="l" fontAlgn="base">
                  <a:lnSpc>
                    <a:spcPct val="120000"/>
                  </a:lnSpc>
                </a:pP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PS</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：前馈神经网络（</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Feed-Forward Neural Network</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FFN</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200" dirty="0">
                  <a:latin typeface="Times New Roman" panose="02020603050405020304" pitchFamily="18" charset="0"/>
                  <a:ea typeface="微软雅黑" panose="020B0503020204020204" pitchFamily="34" charset="-122"/>
                  <a:cs typeface="Times New Roman" panose="02020603050405020304" pitchFamily="18" charset="0"/>
                </a:endParaRPr>
              </a:p>
              <a:p>
                <a:pPr indent="360000" algn="l" fontAlgn="base">
                  <a:lnSpc>
                    <a:spcPct val="120000"/>
                  </a:lnSpc>
                </a:pP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FFN</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是深度学习中最基础的网络结构之一。它由输入层、隐藏层和输出层组成，数据从输入层到输出层单向传播，不发生回流。</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FFN</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是一个顺序结构：包括一个全连接层</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(FC) + </a:t>
                </a:r>
                <a:r>
                  <a:rPr lang="en-US" altLang="zh-CN" sz="1200" dirty="0" err="1">
                    <a:latin typeface="Times New Roman" panose="02020603050405020304" pitchFamily="18" charset="0"/>
                    <a:ea typeface="微软雅黑" panose="020B0503020204020204" pitchFamily="34" charset="-122"/>
                    <a:cs typeface="Times New Roman" panose="02020603050405020304" pitchFamily="18" charset="0"/>
                  </a:rPr>
                  <a:t>relu</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激活层 </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第二个全连接层，公式表达如下：</a:t>
                </a:r>
                <a:endParaRPr lang="en-US" altLang="zh-CN" sz="1200" dirty="0">
                  <a:latin typeface="Times New Roman" panose="02020603050405020304" pitchFamily="18" charset="0"/>
                  <a:ea typeface="微软雅黑" panose="020B0503020204020204" pitchFamily="34" charset="-122"/>
                  <a:cs typeface="Times New Roman" panose="02020603050405020304" pitchFamily="18" charset="0"/>
                </a:endParaRPr>
              </a:p>
              <a:p>
                <a:pPr indent="360000" algn="l" fontAlgn="base">
                  <a:lnSpc>
                    <a:spcPct val="120000"/>
                  </a:lnSpc>
                </a:pPr>
                <a14:m>
                  <m:oMathPara xmlns:m="http://schemas.openxmlformats.org/officeDocument/2006/math">
                    <m:oMathParaPr>
                      <m:jc m:val="centerGroup"/>
                    </m:oMathParaPr>
                    <m:oMath xmlns:m="http://schemas.openxmlformats.org/officeDocument/2006/math">
                      <m:r>
                        <m:rPr>
                          <m:nor/>
                        </m:rPr>
                        <a:rPr lang="en-US" altLang="zh-CN" sz="1200" smtClean="0">
                          <a:effectLst/>
                          <a:latin typeface="Cambria Math" panose="02040503050406030204" pitchFamily="18" charset="0"/>
                          <a:ea typeface="MS Mincho" panose="02020609040205080304" pitchFamily="49" charset="-128"/>
                          <a:cs typeface="Times New Roman" panose="02020603050405020304" pitchFamily="18" charset="0"/>
                        </a:rPr>
                        <m:t>FFN</m:t>
                      </m:r>
                      <m:d>
                        <m:d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200" i="1">
                              <a:effectLst/>
                              <a:latin typeface="Cambria Math" panose="02040503050406030204" pitchFamily="18" charset="0"/>
                              <a:ea typeface="MS Mincho" panose="02020609040205080304" pitchFamily="49" charset="-128"/>
                              <a:cs typeface="Times New Roman" panose="02020603050405020304" pitchFamily="18" charset="0"/>
                            </a:rPr>
                            <m:t>𝑥</m:t>
                          </m:r>
                        </m:e>
                      </m:d>
                      <m:r>
                        <a:rPr lang="en-US" altLang="zh-CN" sz="1200" i="1">
                          <a:effectLst/>
                          <a:latin typeface="Cambria Math" panose="02040503050406030204" pitchFamily="18" charset="0"/>
                          <a:ea typeface="MS Mincho" panose="02020609040205080304" pitchFamily="49" charset="-128"/>
                          <a:cs typeface="Times New Roman" panose="02020603050405020304" pitchFamily="18" charset="0"/>
                        </a:rPr>
                        <m:t>=</m:t>
                      </m:r>
                      <m:r>
                        <a:rPr lang="en-US" altLang="zh-CN" sz="1200" i="1">
                          <a:effectLst/>
                          <a:latin typeface="Cambria Math" panose="02040503050406030204" pitchFamily="18" charset="0"/>
                          <a:ea typeface="MS Mincho" panose="02020609040205080304" pitchFamily="49" charset="-128"/>
                          <a:cs typeface="Times New Roman" panose="02020603050405020304" pitchFamily="18" charset="0"/>
                        </a:rPr>
                        <m:t>𝑓</m:t>
                      </m:r>
                      <m:d>
                        <m:d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200" i="1">
                              <a:effectLst/>
                              <a:latin typeface="Cambria Math" panose="02040503050406030204" pitchFamily="18" charset="0"/>
                              <a:ea typeface="MS Mincho" panose="02020609040205080304" pitchFamily="49" charset="-128"/>
                              <a:cs typeface="Times New Roman" panose="02020603050405020304" pitchFamily="18" charset="0"/>
                            </a:rPr>
                            <m:t>𝑥</m:t>
                          </m:r>
                          <m:r>
                            <a:rPr lang="en-US" altLang="zh-CN" sz="1200">
                              <a:effectLst/>
                              <a:latin typeface="Cambria Math" panose="02040503050406030204" pitchFamily="18" charset="0"/>
                              <a:ea typeface="MS Mincho" panose="02020609040205080304" pitchFamily="49" charset="-128"/>
                              <a:cs typeface="Times New Roman" panose="02020603050405020304" pitchFamily="18" charset="0"/>
                            </a:rPr>
                            <m:t>⋅</m:t>
                          </m:r>
                          <m:sSubSup>
                            <m:sSub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200" i="1">
                                  <a:effectLst/>
                                  <a:latin typeface="Cambria Math" panose="02040503050406030204" pitchFamily="18" charset="0"/>
                                  <a:ea typeface="MS Mincho" panose="02020609040205080304" pitchFamily="49" charset="-128"/>
                                  <a:cs typeface="Times New Roman" panose="02020603050405020304" pitchFamily="18" charset="0"/>
                                </a:rPr>
                                <m:t>𝑊</m:t>
                              </m:r>
                            </m:e>
                            <m:sub>
                              <m:r>
                                <a:rPr lang="en-US" altLang="zh-CN" sz="1200" i="1">
                                  <a:effectLst/>
                                  <a:latin typeface="Cambria Math" panose="02040503050406030204" pitchFamily="18" charset="0"/>
                                  <a:ea typeface="MS Mincho" panose="02020609040205080304" pitchFamily="49" charset="-128"/>
                                  <a:cs typeface="Times New Roman" panose="02020603050405020304" pitchFamily="18" charset="0"/>
                                </a:rPr>
                                <m:t>1</m:t>
                              </m:r>
                            </m:sub>
                            <m:sup>
                              <m:r>
                                <a:rPr lang="en-US" altLang="zh-CN" sz="1200">
                                  <a:effectLst/>
                                  <a:latin typeface="Cambria Math" panose="02040503050406030204" pitchFamily="18" charset="0"/>
                                  <a:ea typeface="MS Mincho" panose="02020609040205080304" pitchFamily="49" charset="-128"/>
                                  <a:cs typeface="Times New Roman" panose="02020603050405020304" pitchFamily="18" charset="0"/>
                                </a:rPr>
                                <m:t>⊤</m:t>
                              </m:r>
                            </m:sup>
                          </m:sSubSup>
                        </m:e>
                      </m:d>
                      <m:r>
                        <a:rPr lang="en-US" altLang="zh-CN" sz="1200">
                          <a:effectLst/>
                          <a:latin typeface="Cambria Math" panose="02040503050406030204" pitchFamily="18" charset="0"/>
                          <a:ea typeface="MS Mincho" panose="02020609040205080304" pitchFamily="49" charset="-128"/>
                          <a:cs typeface="Times New Roman" panose="02020603050405020304" pitchFamily="18" charset="0"/>
                        </a:rPr>
                        <m:t>⋅</m:t>
                      </m:r>
                      <m:sSub>
                        <m:sSub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effectLst/>
                              <a:latin typeface="Cambria Math" panose="02040503050406030204" pitchFamily="18" charset="0"/>
                              <a:ea typeface="MS Mincho" panose="02020609040205080304" pitchFamily="49" charset="-128"/>
                              <a:cs typeface="Times New Roman" panose="02020603050405020304" pitchFamily="18" charset="0"/>
                            </a:rPr>
                            <m:t>𝑊</m:t>
                          </m:r>
                        </m:e>
                        <m:sub>
                          <m:r>
                            <a:rPr lang="en-US" altLang="zh-CN" sz="1200" i="1">
                              <a:effectLst/>
                              <a:latin typeface="Cambria Math" panose="02040503050406030204" pitchFamily="18" charset="0"/>
                              <a:ea typeface="MS Mincho" panose="02020609040205080304" pitchFamily="49" charset="-128"/>
                              <a:cs typeface="Times New Roman" panose="02020603050405020304" pitchFamily="18" charset="0"/>
                            </a:rPr>
                            <m:t>2</m:t>
                          </m:r>
                        </m:sub>
                      </m:sSub>
                    </m:oMath>
                  </m:oMathPara>
                </a14:m>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15" name="文本框 14">
                <a:extLst>
                  <a:ext uri="{FF2B5EF4-FFF2-40B4-BE49-F238E27FC236}">
                    <a16:creationId xmlns:a16="http://schemas.microsoft.com/office/drawing/2014/main" id="{7C265566-7241-82A6-746E-E97C00D2D3A9}"/>
                  </a:ext>
                </a:extLst>
              </p:cNvPr>
              <p:cNvSpPr txBox="1">
                <a:spLocks noRot="1" noChangeAspect="1" noMove="1" noResize="1" noEditPoints="1" noAdjustHandles="1" noChangeArrowheads="1" noChangeShapeType="1" noTextEdit="1"/>
              </p:cNvSpPr>
              <p:nvPr/>
            </p:nvSpPr>
            <p:spPr>
              <a:xfrm>
                <a:off x="6180409" y="5006071"/>
                <a:ext cx="5494352" cy="1228863"/>
              </a:xfrm>
              <a:prstGeom prst="rect">
                <a:avLst/>
              </a:prstGeom>
              <a:blipFill>
                <a:blip r:embed="rId4"/>
                <a:stretch>
                  <a:fillRect/>
                </a:stretch>
              </a:blipFill>
              <a:ln w="28575">
                <a:solidFill>
                  <a:schemeClr val="tx1"/>
                </a:solidFill>
                <a:prstDash val="dash"/>
              </a:ln>
            </p:spPr>
            <p:txBody>
              <a:bodyPr/>
              <a:lstStyle/>
              <a:p>
                <a:r>
                  <a:rPr lang="zh-CN" altLang="en-US">
                    <a:noFill/>
                  </a:rPr>
                  <a:t> </a:t>
                </a:r>
              </a:p>
            </p:txBody>
          </p:sp>
        </mc:Fallback>
      </mc:AlternateContent>
    </p:spTree>
    <p:extLst>
      <p:ext uri="{BB962C8B-B14F-4D97-AF65-F5344CB8AC3E}">
        <p14:creationId xmlns:p14="http://schemas.microsoft.com/office/powerpoint/2010/main" val="245074801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2766</TotalTime>
  <Words>5182</Words>
  <Application>Microsoft Office PowerPoint</Application>
  <PresentationFormat>宽屏</PresentationFormat>
  <Paragraphs>192</Paragraphs>
  <Slides>15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15</vt:i4>
      </vt:variant>
    </vt:vector>
  </HeadingPairs>
  <TitlesOfParts>
    <vt:vector size="26" baseType="lpstr">
      <vt:lpstr>等线</vt:lpstr>
      <vt:lpstr>等线 Light</vt:lpstr>
      <vt:lpstr>汉仪粗宋简</vt:lpstr>
      <vt:lpstr>思源黑体 CN Heavy</vt:lpstr>
      <vt:lpstr>思源黑体 CN Light</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dreamsummit</dc:creator>
  <cp:lastModifiedBy>Lifeng Zhang</cp:lastModifiedBy>
  <cp:revision>91</cp:revision>
  <dcterms:created xsi:type="dcterms:W3CDTF">2020-06-18T10:55:27Z</dcterms:created>
  <dcterms:modified xsi:type="dcterms:W3CDTF">2024-10-13T16:10:43Z</dcterms:modified>
</cp:coreProperties>
</file>